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fntdata" ContentType="application/x-fontdata"/>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Masters/slideMaster1.xml" ContentType="application/vnd.openxmlformats-officedocument.presentationml.slideMaster+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2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44.xml" ContentType="application/vnd.openxmlformats-officedocument.presentationml.notesSlide+xml"/>
  <Override PartName="/ppt/notesSlides/notesSlide1.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30.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47.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52"/>
  </p:notesMasterIdLst>
  <p:sldIdLst>
    <p:sldId id="256" r:id="rId2"/>
    <p:sldId id="265" r:id="rId3"/>
    <p:sldId id="257" r:id="rId4"/>
    <p:sldId id="268" r:id="rId5"/>
    <p:sldId id="269" r:id="rId6"/>
    <p:sldId id="270" r:id="rId7"/>
    <p:sldId id="271" r:id="rId8"/>
    <p:sldId id="272" r:id="rId9"/>
    <p:sldId id="273" r:id="rId10"/>
    <p:sldId id="325" r:id="rId11"/>
    <p:sldId id="326" r:id="rId12"/>
    <p:sldId id="323" r:id="rId13"/>
    <p:sldId id="324" r:id="rId14"/>
    <p:sldId id="274" r:id="rId15"/>
    <p:sldId id="275" r:id="rId16"/>
    <p:sldId id="276" r:id="rId17"/>
    <p:sldId id="277" r:id="rId18"/>
    <p:sldId id="278" r:id="rId19"/>
    <p:sldId id="279" r:id="rId20"/>
    <p:sldId id="280" r:id="rId21"/>
    <p:sldId id="281" r:id="rId22"/>
    <p:sldId id="282" r:id="rId23"/>
    <p:sldId id="283" r:id="rId24"/>
    <p:sldId id="284" r:id="rId25"/>
    <p:sldId id="286" r:id="rId26"/>
    <p:sldId id="285" r:id="rId27"/>
    <p:sldId id="287" r:id="rId28"/>
    <p:sldId id="288" r:id="rId29"/>
    <p:sldId id="292" r:id="rId30"/>
    <p:sldId id="294" r:id="rId31"/>
    <p:sldId id="295" r:id="rId32"/>
    <p:sldId id="296" r:id="rId33"/>
    <p:sldId id="297" r:id="rId34"/>
    <p:sldId id="298" r:id="rId35"/>
    <p:sldId id="299" r:id="rId36"/>
    <p:sldId id="321" r:id="rId37"/>
    <p:sldId id="300" r:id="rId38"/>
    <p:sldId id="301" r:id="rId39"/>
    <p:sldId id="302" r:id="rId40"/>
    <p:sldId id="303" r:id="rId41"/>
    <p:sldId id="304" r:id="rId42"/>
    <p:sldId id="305" r:id="rId43"/>
    <p:sldId id="306" r:id="rId44"/>
    <p:sldId id="307" r:id="rId45"/>
    <p:sldId id="322" r:id="rId46"/>
    <p:sldId id="309" r:id="rId47"/>
    <p:sldId id="310" r:id="rId48"/>
    <p:sldId id="267" r:id="rId49"/>
    <p:sldId id="262" r:id="rId50"/>
    <p:sldId id="264" r:id="rId51"/>
  </p:sldIdLst>
  <p:sldSz cx="18288000" cy="10287000"/>
  <p:notesSz cx="6858000" cy="9144000"/>
  <p:embeddedFontLst>
    <p:embeddedFont>
      <p:font typeface="Arial Black" panose="020B0A04020102020204" pitchFamily="34" charset="0"/>
      <p:bold r:id="rId53"/>
    </p:embeddedFont>
    <p:embeddedFont>
      <p:font typeface="Calibri" panose="020F0502020204030204" pitchFamily="34" charset="0"/>
      <p:regular r:id="rId54"/>
      <p:bold r:id="rId55"/>
      <p:italic r:id="rId56"/>
      <p:boldItalic r:id="rId57"/>
    </p:embeddedFont>
    <p:embeddedFont>
      <p:font typeface="Montserrat Extra-Bold" panose="020B0604020202020204" charset="0"/>
      <p:regular r:id="rId58"/>
    </p:embeddedFont>
    <p:embeddedFont>
      <p:font typeface="Montserrat Semi-Bold Bold" panose="020B0604020202020204" charset="0"/>
      <p:regular r:id="rId59"/>
    </p:embeddedFont>
    <p:embeddedFont>
      <p:font typeface="Planer" panose="020B0604020202020204" charset="0"/>
      <p:regular r:id="rId60"/>
    </p:embeddedFont>
    <p:embeddedFont>
      <p:font typeface="Planer 1" panose="020B0604020202020204" charset="0"/>
      <p:regular r:id="rId61"/>
    </p:embeddedFont>
    <p:embeddedFont>
      <p:font typeface="Planer 2" panose="020B0604020202020204" charset="0"/>
      <p:regular r:id="rId6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B507E"/>
    <a:srgbClr val="00255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89" autoAdjust="0"/>
    <p:restoredTop sz="82831" autoAdjust="0"/>
  </p:normalViewPr>
  <p:slideViewPr>
    <p:cSldViewPr>
      <p:cViewPr>
        <p:scale>
          <a:sx n="50" d="100"/>
          <a:sy n="50" d="100"/>
        </p:scale>
        <p:origin x="1374" y="79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presProps" Target="presProps.xml"/><Relationship Id="rId68" Type="http://schemas.openxmlformats.org/officeDocument/2006/relationships/customXml" Target="../customXml/item2.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1.fntdata"/><Relationship Id="rId58" Type="http://schemas.openxmlformats.org/officeDocument/2006/relationships/font" Target="fonts/font6.fntdata"/><Relationship Id="rId66"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font" Target="fonts/font9.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4.fntdata"/><Relationship Id="rId64" Type="http://schemas.openxmlformats.org/officeDocument/2006/relationships/viewProps" Target="viewProps.xml"/><Relationship Id="rId69" Type="http://schemas.openxmlformats.org/officeDocument/2006/relationships/customXml" Target="../customXml/item3.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7.fntdata"/><Relationship Id="rId67" Type="http://schemas.openxmlformats.org/officeDocument/2006/relationships/customXml" Target="../customXml/item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2.fntdata"/><Relationship Id="rId62"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5.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60" Type="http://schemas.openxmlformats.org/officeDocument/2006/relationships/font" Target="fonts/font8.fntdata"/><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font" Target="fonts/font3.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276507-D261-4BBB-AA3C-5798BCA48066}" type="datetimeFigureOut">
              <a:rPr lang="en-GB" smtClean="0"/>
              <a:t>01/06/2023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472B2B-FF8D-451A-AAA6-84609F27A5AD}" type="slidenum">
              <a:rPr lang="en-GB" smtClean="0"/>
              <a:t>‹#›</a:t>
            </a:fld>
            <a:endParaRPr lang="en-GB"/>
          </a:p>
        </p:txBody>
      </p:sp>
    </p:spTree>
    <p:extLst>
      <p:ext uri="{BB962C8B-B14F-4D97-AF65-F5344CB8AC3E}">
        <p14:creationId xmlns:p14="http://schemas.microsoft.com/office/powerpoint/2010/main" val="19467652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dirty="0">
                <a:effectLst/>
                <a:latin typeface="Arial" panose="020B0604020202020204" pitchFamily="34" charset="0"/>
                <a:ea typeface="Arial" panose="020B0604020202020204" pitchFamily="34" charset="0"/>
                <a:cs typeface="Times New Roman" panose="02020603050405020304" pitchFamily="18" charset="0"/>
              </a:rPr>
              <a:t>Introduction</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solidFill>
                  <a:srgbClr val="7030A0"/>
                </a:solidFill>
                <a:effectLst/>
                <a:latin typeface="Arial" panose="020B0604020202020204" pitchFamily="34" charset="0"/>
                <a:ea typeface="Arial" panose="020B060402020202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solidFill>
                  <a:srgbClr val="7030A0"/>
                </a:solidFill>
                <a:effectLst/>
                <a:latin typeface="Arial" panose="020B0604020202020204" pitchFamily="34" charset="0"/>
                <a:ea typeface="Arial" panose="020B0604020202020204" pitchFamily="34" charset="0"/>
              </a:rPr>
              <a:t>Introduce the session</a:t>
            </a:r>
            <a:endParaRPr lang="en-GB" sz="1200" dirty="0"/>
          </a:p>
        </p:txBody>
      </p:sp>
      <p:sp>
        <p:nvSpPr>
          <p:cNvPr id="4" name="Slide Number Placeholder 3"/>
          <p:cNvSpPr>
            <a:spLocks noGrp="1"/>
          </p:cNvSpPr>
          <p:nvPr>
            <p:ph type="sldNum" sz="quarter" idx="5"/>
          </p:nvPr>
        </p:nvSpPr>
        <p:spPr/>
        <p:txBody>
          <a:bodyPr/>
          <a:lstStyle/>
          <a:p>
            <a:fld id="{DD472B2B-FF8D-451A-AAA6-84609F27A5AD}" type="slidenum">
              <a:rPr lang="en-GB" smtClean="0"/>
              <a:t>1</a:t>
            </a:fld>
            <a:endParaRPr lang="en-GB"/>
          </a:p>
        </p:txBody>
      </p:sp>
    </p:spTree>
    <p:extLst>
      <p:ext uri="{BB962C8B-B14F-4D97-AF65-F5344CB8AC3E}">
        <p14:creationId xmlns:p14="http://schemas.microsoft.com/office/powerpoint/2010/main" val="7840623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solidFill>
                  <a:srgbClr val="7030A0"/>
                </a:solidFill>
                <a:effectLst/>
                <a:latin typeface="Arial" panose="020B0604020202020204" pitchFamily="34" charset="0"/>
                <a:ea typeface="Arial" panose="020B0604020202020204" pitchFamily="34" charset="0"/>
                <a:cs typeface="Times New Roman" panose="02020603050405020304" pitchFamily="18" charset="0"/>
              </a:rPr>
              <a:t>Use slides 10 and 11 to explain that this is money deducted from their payslip automatically and reassure them they don’t need to physically pay anything like they would their bills.</a:t>
            </a:r>
          </a:p>
          <a:p>
            <a:endParaRPr lang="en-GB" sz="1800" dirty="0">
              <a:solidFill>
                <a:srgbClr val="7030A0"/>
              </a:solidFill>
              <a:effectLst/>
              <a:latin typeface="Arial" panose="020B060402020202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i="0" u="none" strike="noStrike" baseline="0" dirty="0">
                <a:solidFill>
                  <a:srgbClr val="32235F"/>
                </a:solidFill>
                <a:latin typeface="Avenir Next Medium"/>
              </a:rPr>
              <a:t>Slide 10 - A degree apprentice earning £15,074 per annum who pays a 3% contribution into a pension.</a:t>
            </a:r>
            <a:endParaRPr lang="en-GB" sz="1800" dirty="0"/>
          </a:p>
          <a:p>
            <a:r>
              <a:rPr lang="en-GB" sz="1800" dirty="0">
                <a:solidFill>
                  <a:srgbClr val="7030A0"/>
                </a:solidFill>
                <a:effectLst/>
                <a:latin typeface="Arial" panose="020B0604020202020204" pitchFamily="34" charset="0"/>
                <a:ea typeface="Arial" panose="020B060402020202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sz="1800" b="0" i="0" u="none" strike="noStrike" baseline="0" dirty="0">
              <a:solidFill>
                <a:srgbClr val="32235F"/>
              </a:solidFill>
              <a:latin typeface="Avenir Next Medium"/>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D472B2B-FF8D-451A-AAA6-84609F27A5A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918446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b="0" i="0" u="none" strike="noStrike" baseline="0" dirty="0">
                <a:solidFill>
                  <a:srgbClr val="32235F"/>
                </a:solidFill>
                <a:latin typeface="Avenir Next Medium"/>
              </a:rPr>
              <a:t>Slide 11 - A graduate marketing executive earning £25,500 per annum who pays a 3% contribution into a pension and also makes student loan repayments. </a:t>
            </a:r>
          </a:p>
          <a:p>
            <a:endParaRPr lang="en-GB" sz="1800" b="0" i="0" u="none" strike="noStrike" baseline="0" dirty="0">
              <a:solidFill>
                <a:srgbClr val="32235F"/>
              </a:solidFill>
              <a:latin typeface="Avenir Next Medium"/>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solidFill>
                  <a:srgbClr val="7030A0"/>
                </a:solidFill>
                <a:effectLst/>
                <a:latin typeface="Arial" panose="020B0604020202020204" pitchFamily="34" charset="0"/>
                <a:ea typeface="Arial" panose="020B0604020202020204" pitchFamily="34" charset="0"/>
                <a:cs typeface="Times New Roman" panose="02020603050405020304" pitchFamily="18" charset="0"/>
              </a:rPr>
              <a:t>Note the difference in pay and the student finance contribution for the HE Graduate to the apprentice’s.  Explain that the contribution is based on what the individual earns over a certain threshold (£25,000 – as of April 2023), so in the example, they’ll pay back 9% of £500 over the course of the year, which is divided between each monthly payslip.  Students don’t need to worry about the detail of this at this point, further explanations will be provided in subsequent sessions available in due course.</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D472B2B-FF8D-451A-AAA6-84609F27A5A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145763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D472B2B-FF8D-451A-AAA6-84609F27A5AD}" type="slidenum">
              <a:rPr lang="en-GB" smtClean="0"/>
              <a:t>12</a:t>
            </a:fld>
            <a:endParaRPr lang="en-GB"/>
          </a:p>
        </p:txBody>
      </p:sp>
    </p:spTree>
    <p:extLst>
      <p:ext uri="{BB962C8B-B14F-4D97-AF65-F5344CB8AC3E}">
        <p14:creationId xmlns:p14="http://schemas.microsoft.com/office/powerpoint/2010/main" val="18502302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D472B2B-FF8D-451A-AAA6-84609F27A5AD}" type="slidenum">
              <a:rPr lang="en-GB" smtClean="0"/>
              <a:t>13</a:t>
            </a:fld>
            <a:endParaRPr lang="en-GB"/>
          </a:p>
        </p:txBody>
      </p:sp>
    </p:spTree>
    <p:extLst>
      <p:ext uri="{BB962C8B-B14F-4D97-AF65-F5344CB8AC3E}">
        <p14:creationId xmlns:p14="http://schemas.microsoft.com/office/powerpoint/2010/main" val="6733331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solidFill>
                  <a:srgbClr val="7030A0"/>
                </a:solidFill>
                <a:effectLst/>
                <a:latin typeface="Arial" panose="020B0604020202020204" pitchFamily="34" charset="0"/>
                <a:ea typeface="Arial" panose="020B0604020202020204" pitchFamily="34" charset="0"/>
                <a:cs typeface="Times New Roman" panose="02020603050405020304" pitchFamily="18" charset="0"/>
              </a:rPr>
              <a:t>Slides 14-27 will give students options to pick for different aspects of spending. Go through each option and ask students to decide which option works for their lifestyle, considering how to budget their finances.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DD472B2B-FF8D-451A-AAA6-84609F27A5AD}" type="slidenum">
              <a:rPr lang="en-GB" smtClean="0"/>
              <a:t>14</a:t>
            </a:fld>
            <a:endParaRPr lang="en-GB"/>
          </a:p>
        </p:txBody>
      </p:sp>
    </p:spTree>
    <p:extLst>
      <p:ext uri="{BB962C8B-B14F-4D97-AF65-F5344CB8AC3E}">
        <p14:creationId xmlns:p14="http://schemas.microsoft.com/office/powerpoint/2010/main" val="10354638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D472B2B-FF8D-451A-AAA6-84609F27A5AD}" type="slidenum">
              <a:rPr lang="en-GB" smtClean="0"/>
              <a:t>15</a:t>
            </a:fld>
            <a:endParaRPr lang="en-GB"/>
          </a:p>
        </p:txBody>
      </p:sp>
    </p:spTree>
    <p:extLst>
      <p:ext uri="{BB962C8B-B14F-4D97-AF65-F5344CB8AC3E}">
        <p14:creationId xmlns:p14="http://schemas.microsoft.com/office/powerpoint/2010/main" val="24488730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D472B2B-FF8D-451A-AAA6-84609F27A5AD}" type="slidenum">
              <a:rPr lang="en-GB" smtClean="0"/>
              <a:t>17</a:t>
            </a:fld>
            <a:endParaRPr lang="en-GB"/>
          </a:p>
        </p:txBody>
      </p:sp>
    </p:spTree>
    <p:extLst>
      <p:ext uri="{BB962C8B-B14F-4D97-AF65-F5344CB8AC3E}">
        <p14:creationId xmlns:p14="http://schemas.microsoft.com/office/powerpoint/2010/main" val="24124632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D472B2B-FF8D-451A-AAA6-84609F27A5AD}" type="slidenum">
              <a:rPr lang="en-GB" smtClean="0"/>
              <a:t>19</a:t>
            </a:fld>
            <a:endParaRPr lang="en-GB"/>
          </a:p>
        </p:txBody>
      </p:sp>
    </p:spTree>
    <p:extLst>
      <p:ext uri="{BB962C8B-B14F-4D97-AF65-F5344CB8AC3E}">
        <p14:creationId xmlns:p14="http://schemas.microsoft.com/office/powerpoint/2010/main" val="667141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D472B2B-FF8D-451A-AAA6-84609F27A5AD}" type="slidenum">
              <a:rPr lang="en-GB" smtClean="0"/>
              <a:t>20</a:t>
            </a:fld>
            <a:endParaRPr lang="en-GB"/>
          </a:p>
        </p:txBody>
      </p:sp>
    </p:spTree>
    <p:extLst>
      <p:ext uri="{BB962C8B-B14F-4D97-AF65-F5344CB8AC3E}">
        <p14:creationId xmlns:p14="http://schemas.microsoft.com/office/powerpoint/2010/main" val="2649736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D472B2B-FF8D-451A-AAA6-84609F27A5AD}" type="slidenum">
              <a:rPr lang="en-GB" smtClean="0"/>
              <a:t>21</a:t>
            </a:fld>
            <a:endParaRPr lang="en-GB"/>
          </a:p>
        </p:txBody>
      </p:sp>
    </p:spTree>
    <p:extLst>
      <p:ext uri="{BB962C8B-B14F-4D97-AF65-F5344CB8AC3E}">
        <p14:creationId xmlns:p14="http://schemas.microsoft.com/office/powerpoint/2010/main" val="10638465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effectLst/>
                <a:latin typeface="Arial" panose="020B0604020202020204" pitchFamily="34" charset="0"/>
                <a:ea typeface="Arial" panose="020B0604020202020204" pitchFamily="34" charset="0"/>
                <a:cs typeface="Times New Roman" panose="02020603050405020304" pitchFamily="18" charset="0"/>
              </a:rPr>
              <a:t>First five activity to be used as students are settling into lesson.</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effectLst/>
                <a:latin typeface="Arial" panose="020B0604020202020204" pitchFamily="34" charset="0"/>
                <a:ea typeface="Arial" panose="020B0604020202020204" pitchFamily="34" charset="0"/>
                <a:cs typeface="Times New Roman" panose="02020603050405020304" pitchFamily="18" charset="0"/>
              </a:rPr>
              <a:t> </a:t>
            </a:r>
            <a:endParaRPr lang="en-GB" sz="12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200" dirty="0">
                <a:solidFill>
                  <a:srgbClr val="7030A0"/>
                </a:solidFill>
                <a:effectLst/>
                <a:latin typeface="Arial" panose="020B0604020202020204" pitchFamily="34" charset="0"/>
                <a:ea typeface="Arial" panose="020B0604020202020204" pitchFamily="34" charset="0"/>
                <a:cs typeface="Times New Roman" panose="02020603050405020304" pitchFamily="18" charset="0"/>
              </a:rPr>
              <a:t>Refer the students to the question “what does it mean to be successful?” before beginning the session. Once students respond, ask the students “why?”. </a:t>
            </a:r>
          </a:p>
          <a:p>
            <a:br>
              <a:rPr lang="en-GB" sz="1200" dirty="0">
                <a:solidFill>
                  <a:srgbClr val="7030A0"/>
                </a:solidFill>
                <a:effectLst/>
                <a:latin typeface="Arial" panose="020B0604020202020204" pitchFamily="34" charset="0"/>
                <a:cs typeface="Times New Roman" panose="02020603050405020304" pitchFamily="18" charset="0"/>
              </a:rPr>
            </a:br>
            <a:r>
              <a:rPr lang="en-GB" sz="1200" dirty="0">
                <a:solidFill>
                  <a:srgbClr val="7030A0"/>
                </a:solidFill>
                <a:effectLst/>
                <a:latin typeface="Arial" panose="020B0604020202020204" pitchFamily="34" charset="0"/>
                <a:cs typeface="Times New Roman" panose="02020603050405020304" pitchFamily="18" charset="0"/>
              </a:rPr>
              <a:t>Facilitate discussion. </a:t>
            </a:r>
            <a:endParaRPr lang="en-GB" dirty="0"/>
          </a:p>
        </p:txBody>
      </p:sp>
      <p:sp>
        <p:nvSpPr>
          <p:cNvPr id="4" name="Slide Number Placeholder 3"/>
          <p:cNvSpPr>
            <a:spLocks noGrp="1"/>
          </p:cNvSpPr>
          <p:nvPr>
            <p:ph type="sldNum" sz="quarter" idx="5"/>
          </p:nvPr>
        </p:nvSpPr>
        <p:spPr/>
        <p:txBody>
          <a:bodyPr/>
          <a:lstStyle/>
          <a:p>
            <a:fld id="{DD472B2B-FF8D-451A-AAA6-84609F27A5AD}" type="slidenum">
              <a:rPr lang="en-GB" smtClean="0"/>
              <a:t>2</a:t>
            </a:fld>
            <a:endParaRPr lang="en-GB"/>
          </a:p>
        </p:txBody>
      </p:sp>
    </p:spTree>
    <p:extLst>
      <p:ext uri="{BB962C8B-B14F-4D97-AF65-F5344CB8AC3E}">
        <p14:creationId xmlns:p14="http://schemas.microsoft.com/office/powerpoint/2010/main" val="16047929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D472B2B-FF8D-451A-AAA6-84609F27A5AD}" type="slidenum">
              <a:rPr lang="en-GB" smtClean="0"/>
              <a:t>22</a:t>
            </a:fld>
            <a:endParaRPr lang="en-GB"/>
          </a:p>
        </p:txBody>
      </p:sp>
    </p:spTree>
    <p:extLst>
      <p:ext uri="{BB962C8B-B14F-4D97-AF65-F5344CB8AC3E}">
        <p14:creationId xmlns:p14="http://schemas.microsoft.com/office/powerpoint/2010/main" val="5047605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D472B2B-FF8D-451A-AAA6-84609F27A5AD}" type="slidenum">
              <a:rPr lang="en-GB" smtClean="0"/>
              <a:t>23</a:t>
            </a:fld>
            <a:endParaRPr lang="en-GB"/>
          </a:p>
        </p:txBody>
      </p:sp>
    </p:spTree>
    <p:extLst>
      <p:ext uri="{BB962C8B-B14F-4D97-AF65-F5344CB8AC3E}">
        <p14:creationId xmlns:p14="http://schemas.microsoft.com/office/powerpoint/2010/main" val="14391183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D472B2B-FF8D-451A-AAA6-84609F27A5AD}" type="slidenum">
              <a:rPr lang="en-GB" smtClean="0"/>
              <a:t>24</a:t>
            </a:fld>
            <a:endParaRPr lang="en-GB"/>
          </a:p>
        </p:txBody>
      </p:sp>
    </p:spTree>
    <p:extLst>
      <p:ext uri="{BB962C8B-B14F-4D97-AF65-F5344CB8AC3E}">
        <p14:creationId xmlns:p14="http://schemas.microsoft.com/office/powerpoint/2010/main" val="35999824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D472B2B-FF8D-451A-AAA6-84609F27A5AD}" type="slidenum">
              <a:rPr lang="en-GB" smtClean="0"/>
              <a:t>25</a:t>
            </a:fld>
            <a:endParaRPr lang="en-GB"/>
          </a:p>
        </p:txBody>
      </p:sp>
    </p:spTree>
    <p:extLst>
      <p:ext uri="{BB962C8B-B14F-4D97-AF65-F5344CB8AC3E}">
        <p14:creationId xmlns:p14="http://schemas.microsoft.com/office/powerpoint/2010/main" val="21855493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D472B2B-FF8D-451A-AAA6-84609F27A5AD}" type="slidenum">
              <a:rPr lang="en-GB" smtClean="0"/>
              <a:t>26</a:t>
            </a:fld>
            <a:endParaRPr lang="en-GB"/>
          </a:p>
        </p:txBody>
      </p:sp>
    </p:spTree>
    <p:extLst>
      <p:ext uri="{BB962C8B-B14F-4D97-AF65-F5344CB8AC3E}">
        <p14:creationId xmlns:p14="http://schemas.microsoft.com/office/powerpoint/2010/main" val="1733402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D472B2B-FF8D-451A-AAA6-84609F27A5AD}" type="slidenum">
              <a:rPr lang="en-GB" smtClean="0"/>
              <a:t>27</a:t>
            </a:fld>
            <a:endParaRPr lang="en-GB"/>
          </a:p>
        </p:txBody>
      </p:sp>
    </p:spTree>
    <p:extLst>
      <p:ext uri="{BB962C8B-B14F-4D97-AF65-F5344CB8AC3E}">
        <p14:creationId xmlns:p14="http://schemas.microsoft.com/office/powerpoint/2010/main" val="20621202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D472B2B-FF8D-451A-AAA6-84609F27A5AD}" type="slidenum">
              <a:rPr lang="en-GB" smtClean="0"/>
              <a:t>28</a:t>
            </a:fld>
            <a:endParaRPr lang="en-GB"/>
          </a:p>
        </p:txBody>
      </p:sp>
    </p:spTree>
    <p:extLst>
      <p:ext uri="{BB962C8B-B14F-4D97-AF65-F5344CB8AC3E}">
        <p14:creationId xmlns:p14="http://schemas.microsoft.com/office/powerpoint/2010/main" val="6939519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solidFill>
                  <a:srgbClr val="7030A0"/>
                </a:solidFill>
                <a:effectLst/>
                <a:latin typeface="Arial" panose="020B0604020202020204" pitchFamily="34" charset="0"/>
                <a:ea typeface="Arial" panose="020B0604020202020204" pitchFamily="34" charset="0"/>
                <a:cs typeface="Times New Roman" panose="02020603050405020304" pitchFamily="18" charset="0"/>
              </a:rPr>
              <a:t>Slide 29 has 18 buttons that will take students to their chance card. Students are to pick a number and will have to add this to their budget and make changes as needed.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10"/>
          </p:nvPr>
        </p:nvSpPr>
        <p:spPr/>
        <p:txBody>
          <a:bodyPr/>
          <a:lstStyle/>
          <a:p>
            <a:fld id="{3DE4C86D-CF17-4396-9C34-58AF981CDDAB}" type="slidenum">
              <a:rPr lang="en-GB" smtClean="0">
                <a:solidFill>
                  <a:prstClr val="black"/>
                </a:solidFill>
              </a:rPr>
              <a:pPr/>
              <a:t>29</a:t>
            </a:fld>
            <a:endParaRPr lang="en-GB">
              <a:solidFill>
                <a:prstClr val="black"/>
              </a:solidFill>
            </a:endParaRPr>
          </a:p>
        </p:txBody>
      </p:sp>
    </p:spTree>
    <p:extLst>
      <p:ext uri="{BB962C8B-B14F-4D97-AF65-F5344CB8AC3E}">
        <p14:creationId xmlns:p14="http://schemas.microsoft.com/office/powerpoint/2010/main" val="217684353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D472B2B-FF8D-451A-AAA6-84609F27A5AD}" type="slidenum">
              <a:rPr lang="en-GB" smtClean="0"/>
              <a:t>30</a:t>
            </a:fld>
            <a:endParaRPr lang="en-GB"/>
          </a:p>
        </p:txBody>
      </p:sp>
    </p:spTree>
    <p:extLst>
      <p:ext uri="{BB962C8B-B14F-4D97-AF65-F5344CB8AC3E}">
        <p14:creationId xmlns:p14="http://schemas.microsoft.com/office/powerpoint/2010/main" val="3886642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Arial" panose="020B0604020202020204" pitchFamily="34" charset="0"/>
                <a:cs typeface="Times New Roman" panose="02020603050405020304" pitchFamily="18" charset="0"/>
              </a:rPr>
              <a:t>The bottom right back button will return you to the pain page.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DD472B2B-FF8D-451A-AAA6-84609F27A5AD}" type="slidenum">
              <a:rPr lang="en-GB" smtClean="0"/>
              <a:t>31</a:t>
            </a:fld>
            <a:endParaRPr lang="en-GB"/>
          </a:p>
        </p:txBody>
      </p:sp>
    </p:spTree>
    <p:extLst>
      <p:ext uri="{BB962C8B-B14F-4D97-AF65-F5344CB8AC3E}">
        <p14:creationId xmlns:p14="http://schemas.microsoft.com/office/powerpoint/2010/main" val="41136194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b="1" dirty="0">
                <a:effectLst/>
                <a:latin typeface="Arial" panose="020B0604020202020204" pitchFamily="34" charset="0"/>
                <a:ea typeface="Arial" panose="020B0604020202020204" pitchFamily="34" charset="0"/>
                <a:cs typeface="Times New Roman" panose="02020603050405020304" pitchFamily="18" charset="0"/>
              </a:rPr>
              <a:t>Session aims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b="1" dirty="0">
                <a:effectLst/>
                <a:latin typeface="Arial" panose="020B0604020202020204" pitchFamily="34" charset="0"/>
                <a:ea typeface="Arial" panose="020B060402020202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solidFill>
                  <a:srgbClr val="7030A0"/>
                </a:solidFill>
                <a:effectLst/>
                <a:latin typeface="Arial" panose="020B0604020202020204" pitchFamily="34" charset="0"/>
                <a:ea typeface="Arial" panose="020B0604020202020204" pitchFamily="34" charset="0"/>
              </a:rPr>
              <a:t>Explain session aims to students</a:t>
            </a:r>
            <a:endParaRPr lang="en-GB" dirty="0"/>
          </a:p>
        </p:txBody>
      </p:sp>
      <p:sp>
        <p:nvSpPr>
          <p:cNvPr id="4" name="Slide Number Placeholder 3"/>
          <p:cNvSpPr>
            <a:spLocks noGrp="1"/>
          </p:cNvSpPr>
          <p:nvPr>
            <p:ph type="sldNum" sz="quarter" idx="5"/>
          </p:nvPr>
        </p:nvSpPr>
        <p:spPr/>
        <p:txBody>
          <a:bodyPr/>
          <a:lstStyle/>
          <a:p>
            <a:fld id="{DD472B2B-FF8D-451A-AAA6-84609F27A5AD}" type="slidenum">
              <a:rPr lang="en-GB" smtClean="0"/>
              <a:t>3</a:t>
            </a:fld>
            <a:endParaRPr lang="en-GB"/>
          </a:p>
        </p:txBody>
      </p:sp>
    </p:spTree>
    <p:extLst>
      <p:ext uri="{BB962C8B-B14F-4D97-AF65-F5344CB8AC3E}">
        <p14:creationId xmlns:p14="http://schemas.microsoft.com/office/powerpoint/2010/main" val="12366153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Arial" panose="020B0604020202020204" pitchFamily="34" charset="0"/>
                <a:cs typeface="Times New Roman" panose="02020603050405020304" pitchFamily="18" charset="0"/>
              </a:rPr>
              <a:t>The bottom right back button will return you to the pain page.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DD472B2B-FF8D-451A-AAA6-84609F27A5AD}" type="slidenum">
              <a:rPr lang="en-GB" smtClean="0"/>
              <a:t>32</a:t>
            </a:fld>
            <a:endParaRPr lang="en-GB"/>
          </a:p>
        </p:txBody>
      </p:sp>
    </p:spTree>
    <p:extLst>
      <p:ext uri="{BB962C8B-B14F-4D97-AF65-F5344CB8AC3E}">
        <p14:creationId xmlns:p14="http://schemas.microsoft.com/office/powerpoint/2010/main" val="113695505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Arial" panose="020B0604020202020204" pitchFamily="34" charset="0"/>
                <a:cs typeface="Times New Roman" panose="02020603050405020304" pitchFamily="18" charset="0"/>
              </a:rPr>
              <a:t>The bottom right back button will return you to the pain page.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DD472B2B-FF8D-451A-AAA6-84609F27A5AD}" type="slidenum">
              <a:rPr lang="en-GB" smtClean="0"/>
              <a:t>33</a:t>
            </a:fld>
            <a:endParaRPr lang="en-GB"/>
          </a:p>
        </p:txBody>
      </p:sp>
    </p:spTree>
    <p:extLst>
      <p:ext uri="{BB962C8B-B14F-4D97-AF65-F5344CB8AC3E}">
        <p14:creationId xmlns:p14="http://schemas.microsoft.com/office/powerpoint/2010/main" val="411116444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Arial" panose="020B0604020202020204" pitchFamily="34" charset="0"/>
                <a:cs typeface="Times New Roman" panose="02020603050405020304" pitchFamily="18" charset="0"/>
              </a:rPr>
              <a:t>The bottom right back button will return you to the pain page.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DD472B2B-FF8D-451A-AAA6-84609F27A5AD}" type="slidenum">
              <a:rPr lang="en-GB" smtClean="0"/>
              <a:t>34</a:t>
            </a:fld>
            <a:endParaRPr lang="en-GB"/>
          </a:p>
        </p:txBody>
      </p:sp>
    </p:spTree>
    <p:extLst>
      <p:ext uri="{BB962C8B-B14F-4D97-AF65-F5344CB8AC3E}">
        <p14:creationId xmlns:p14="http://schemas.microsoft.com/office/powerpoint/2010/main" val="217864464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Arial" panose="020B0604020202020204" pitchFamily="34" charset="0"/>
                <a:cs typeface="Times New Roman" panose="02020603050405020304" pitchFamily="18" charset="0"/>
              </a:rPr>
              <a:t>The bottom right back button will return you to the pain page.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DD472B2B-FF8D-451A-AAA6-84609F27A5AD}" type="slidenum">
              <a:rPr lang="en-GB" smtClean="0"/>
              <a:t>35</a:t>
            </a:fld>
            <a:endParaRPr lang="en-GB"/>
          </a:p>
        </p:txBody>
      </p:sp>
    </p:spTree>
    <p:extLst>
      <p:ext uri="{BB962C8B-B14F-4D97-AF65-F5344CB8AC3E}">
        <p14:creationId xmlns:p14="http://schemas.microsoft.com/office/powerpoint/2010/main" val="1935265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Arial" panose="020B0604020202020204" pitchFamily="34" charset="0"/>
                <a:cs typeface="Times New Roman" panose="02020603050405020304" pitchFamily="18" charset="0"/>
              </a:rPr>
              <a:t>The bottom right back button will return you to the pain page.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10"/>
          </p:nvPr>
        </p:nvSpPr>
        <p:spPr/>
        <p:txBody>
          <a:bodyPr/>
          <a:lstStyle/>
          <a:p>
            <a:fld id="{F94D3E74-7CC3-47C9-9536-6969D1B9663F}" type="slidenum">
              <a:rPr lang="en-GB" smtClean="0"/>
              <a:t>36</a:t>
            </a:fld>
            <a:endParaRPr lang="en-GB"/>
          </a:p>
        </p:txBody>
      </p:sp>
    </p:spTree>
    <p:extLst>
      <p:ext uri="{BB962C8B-B14F-4D97-AF65-F5344CB8AC3E}">
        <p14:creationId xmlns:p14="http://schemas.microsoft.com/office/powerpoint/2010/main" val="215968448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Arial" panose="020B0604020202020204" pitchFamily="34" charset="0"/>
                <a:cs typeface="Times New Roman" panose="02020603050405020304" pitchFamily="18" charset="0"/>
              </a:rPr>
              <a:t>The bottom right back button will return you to the pain page.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DD472B2B-FF8D-451A-AAA6-84609F27A5AD}" type="slidenum">
              <a:rPr lang="en-GB" smtClean="0"/>
              <a:t>37</a:t>
            </a:fld>
            <a:endParaRPr lang="en-GB"/>
          </a:p>
        </p:txBody>
      </p:sp>
    </p:spTree>
    <p:extLst>
      <p:ext uri="{BB962C8B-B14F-4D97-AF65-F5344CB8AC3E}">
        <p14:creationId xmlns:p14="http://schemas.microsoft.com/office/powerpoint/2010/main" val="6748017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Arial" panose="020B0604020202020204" pitchFamily="34" charset="0"/>
                <a:cs typeface="Times New Roman" panose="02020603050405020304" pitchFamily="18" charset="0"/>
              </a:rPr>
              <a:t>The bottom right back button will return you to the pain page.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DD472B2B-FF8D-451A-AAA6-84609F27A5AD}" type="slidenum">
              <a:rPr lang="en-GB" smtClean="0"/>
              <a:t>38</a:t>
            </a:fld>
            <a:endParaRPr lang="en-GB"/>
          </a:p>
        </p:txBody>
      </p:sp>
    </p:spTree>
    <p:extLst>
      <p:ext uri="{BB962C8B-B14F-4D97-AF65-F5344CB8AC3E}">
        <p14:creationId xmlns:p14="http://schemas.microsoft.com/office/powerpoint/2010/main" val="311289367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Arial" panose="020B0604020202020204" pitchFamily="34" charset="0"/>
                <a:cs typeface="Times New Roman" panose="02020603050405020304" pitchFamily="18" charset="0"/>
              </a:rPr>
              <a:t>The bottom right back button will return you to the pain page.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DD472B2B-FF8D-451A-AAA6-84609F27A5AD}" type="slidenum">
              <a:rPr lang="en-GB" smtClean="0"/>
              <a:t>39</a:t>
            </a:fld>
            <a:endParaRPr lang="en-GB"/>
          </a:p>
        </p:txBody>
      </p:sp>
    </p:spTree>
    <p:extLst>
      <p:ext uri="{BB962C8B-B14F-4D97-AF65-F5344CB8AC3E}">
        <p14:creationId xmlns:p14="http://schemas.microsoft.com/office/powerpoint/2010/main" val="224298717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Arial" panose="020B0604020202020204" pitchFamily="34" charset="0"/>
                <a:cs typeface="Times New Roman" panose="02020603050405020304" pitchFamily="18" charset="0"/>
              </a:rPr>
              <a:t>The bottom right back button will return you to the pain page.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10"/>
          </p:nvPr>
        </p:nvSpPr>
        <p:spPr/>
        <p:txBody>
          <a:bodyPr/>
          <a:lstStyle/>
          <a:p>
            <a:fld id="{3DE4C86D-CF17-4396-9C34-58AF981CDDAB}" type="slidenum">
              <a:rPr lang="en-GB" smtClean="0">
                <a:solidFill>
                  <a:prstClr val="black"/>
                </a:solidFill>
              </a:rPr>
              <a:pPr/>
              <a:t>40</a:t>
            </a:fld>
            <a:endParaRPr lang="en-GB">
              <a:solidFill>
                <a:prstClr val="black"/>
              </a:solidFill>
            </a:endParaRPr>
          </a:p>
        </p:txBody>
      </p:sp>
    </p:spTree>
    <p:extLst>
      <p:ext uri="{BB962C8B-B14F-4D97-AF65-F5344CB8AC3E}">
        <p14:creationId xmlns:p14="http://schemas.microsoft.com/office/powerpoint/2010/main" val="280636438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Arial" panose="020B0604020202020204" pitchFamily="34" charset="0"/>
                <a:cs typeface="Times New Roman" panose="02020603050405020304" pitchFamily="18" charset="0"/>
              </a:rPr>
              <a:t>The bottom right back button will return you to the pain page.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DD472B2B-FF8D-451A-AAA6-84609F27A5AD}" type="slidenum">
              <a:rPr lang="en-GB" smtClean="0"/>
              <a:t>41</a:t>
            </a:fld>
            <a:endParaRPr lang="en-GB"/>
          </a:p>
        </p:txBody>
      </p:sp>
    </p:spTree>
    <p:extLst>
      <p:ext uri="{BB962C8B-B14F-4D97-AF65-F5344CB8AC3E}">
        <p14:creationId xmlns:p14="http://schemas.microsoft.com/office/powerpoint/2010/main" val="12946978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solidFill>
                  <a:srgbClr val="7030A0"/>
                </a:solidFill>
                <a:effectLst/>
                <a:latin typeface="Arial" panose="020B0604020202020204" pitchFamily="34" charset="0"/>
                <a:ea typeface="Arial" panose="020B0604020202020204" pitchFamily="34" charset="0"/>
                <a:cs typeface="Times New Roman" panose="02020603050405020304" pitchFamily="18" charset="0"/>
              </a:rPr>
              <a:t>Get students to imagine they have now completed their higher education qualification (such as a degree or an apprenticeship). They are now in the process of finding a job and have been offered an interview. Ask students how they will effectively advertise themselves to the interviewers.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DD472B2B-FF8D-451A-AAA6-84609F27A5AD}" type="slidenum">
              <a:rPr lang="en-GB" smtClean="0"/>
              <a:t>4</a:t>
            </a:fld>
            <a:endParaRPr lang="en-GB"/>
          </a:p>
        </p:txBody>
      </p:sp>
    </p:spTree>
    <p:extLst>
      <p:ext uri="{BB962C8B-B14F-4D97-AF65-F5344CB8AC3E}">
        <p14:creationId xmlns:p14="http://schemas.microsoft.com/office/powerpoint/2010/main" val="33897030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Arial" panose="020B0604020202020204" pitchFamily="34" charset="0"/>
                <a:cs typeface="Times New Roman" panose="02020603050405020304" pitchFamily="18" charset="0"/>
              </a:rPr>
              <a:t>The bottom right back button will return you to the pain page.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DD472B2B-FF8D-451A-AAA6-84609F27A5AD}" type="slidenum">
              <a:rPr lang="en-GB" smtClean="0"/>
              <a:t>42</a:t>
            </a:fld>
            <a:endParaRPr lang="en-GB"/>
          </a:p>
        </p:txBody>
      </p:sp>
    </p:spTree>
    <p:extLst>
      <p:ext uri="{BB962C8B-B14F-4D97-AF65-F5344CB8AC3E}">
        <p14:creationId xmlns:p14="http://schemas.microsoft.com/office/powerpoint/2010/main" val="290822976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DE4C86D-CF17-4396-9C34-58AF981CDDAB}" type="slidenum">
              <a:rPr lang="en-GB" smtClean="0">
                <a:solidFill>
                  <a:prstClr val="black"/>
                </a:solidFill>
              </a:rPr>
              <a:pPr/>
              <a:t>43</a:t>
            </a:fld>
            <a:endParaRPr lang="en-GB">
              <a:solidFill>
                <a:prstClr val="black"/>
              </a:solidFill>
            </a:endParaRPr>
          </a:p>
        </p:txBody>
      </p:sp>
    </p:spTree>
    <p:extLst>
      <p:ext uri="{BB962C8B-B14F-4D97-AF65-F5344CB8AC3E}">
        <p14:creationId xmlns:p14="http://schemas.microsoft.com/office/powerpoint/2010/main" val="260330521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Arial" panose="020B0604020202020204" pitchFamily="34" charset="0"/>
                <a:cs typeface="Times New Roman" panose="02020603050405020304" pitchFamily="18" charset="0"/>
              </a:rPr>
              <a:t>The bottom right back button will return you to the pain page.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DD472B2B-FF8D-451A-AAA6-84609F27A5AD}" type="slidenum">
              <a:rPr lang="en-GB" smtClean="0"/>
              <a:t>44</a:t>
            </a:fld>
            <a:endParaRPr lang="en-GB"/>
          </a:p>
        </p:txBody>
      </p:sp>
    </p:spTree>
    <p:extLst>
      <p:ext uri="{BB962C8B-B14F-4D97-AF65-F5344CB8AC3E}">
        <p14:creationId xmlns:p14="http://schemas.microsoft.com/office/powerpoint/2010/main" val="61448730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Arial" panose="020B0604020202020204" pitchFamily="34" charset="0"/>
                <a:cs typeface="Times New Roman" panose="02020603050405020304" pitchFamily="18" charset="0"/>
              </a:rPr>
              <a:t>The bottom right back button will return you to the pain page.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DD472B2B-FF8D-451A-AAA6-84609F27A5AD}" type="slidenum">
              <a:rPr lang="en-GB" smtClean="0"/>
              <a:t>45</a:t>
            </a:fld>
            <a:endParaRPr lang="en-GB"/>
          </a:p>
        </p:txBody>
      </p:sp>
    </p:spTree>
    <p:extLst>
      <p:ext uri="{BB962C8B-B14F-4D97-AF65-F5344CB8AC3E}">
        <p14:creationId xmlns:p14="http://schemas.microsoft.com/office/powerpoint/2010/main" val="111998506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Arial" panose="020B0604020202020204" pitchFamily="34" charset="0"/>
                <a:ea typeface="Arial" panose="020B0604020202020204" pitchFamily="34" charset="0"/>
                <a:cs typeface="Times New Roman" panose="02020603050405020304" pitchFamily="18" charset="0"/>
              </a:rPr>
              <a:t>The bottom right back button will return you to the pain page.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DD472B2B-FF8D-451A-AAA6-84609F27A5AD}" type="slidenum">
              <a:rPr lang="en-GB" smtClean="0"/>
              <a:t>46</a:t>
            </a:fld>
            <a:endParaRPr lang="en-GB"/>
          </a:p>
        </p:txBody>
      </p:sp>
    </p:spTree>
    <p:extLst>
      <p:ext uri="{BB962C8B-B14F-4D97-AF65-F5344CB8AC3E}">
        <p14:creationId xmlns:p14="http://schemas.microsoft.com/office/powerpoint/2010/main" val="172667360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3DE4C86D-CF17-4396-9C34-58AF981CDDAB}" type="slidenum">
              <a:rPr lang="en-GB" smtClean="0">
                <a:solidFill>
                  <a:prstClr val="black"/>
                </a:solidFill>
              </a:rPr>
              <a:pPr/>
              <a:t>47</a:t>
            </a:fld>
            <a:endParaRPr lang="en-GB">
              <a:solidFill>
                <a:prstClr val="black"/>
              </a:solidFill>
            </a:endParaRPr>
          </a:p>
        </p:txBody>
      </p:sp>
    </p:spTree>
    <p:extLst>
      <p:ext uri="{BB962C8B-B14F-4D97-AF65-F5344CB8AC3E}">
        <p14:creationId xmlns:p14="http://schemas.microsoft.com/office/powerpoint/2010/main" val="119519839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D472B2B-FF8D-451A-AAA6-84609F27A5AD}" type="slidenum">
              <a:rPr lang="en-GB" smtClean="0"/>
              <a:t>48</a:t>
            </a:fld>
            <a:endParaRPr lang="en-GB"/>
          </a:p>
        </p:txBody>
      </p:sp>
    </p:spTree>
    <p:extLst>
      <p:ext uri="{BB962C8B-B14F-4D97-AF65-F5344CB8AC3E}">
        <p14:creationId xmlns:p14="http://schemas.microsoft.com/office/powerpoint/2010/main" val="178657556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D472B2B-FF8D-451A-AAA6-84609F27A5AD}" type="slidenum">
              <a:rPr lang="en-GB" smtClean="0"/>
              <a:t>50</a:t>
            </a:fld>
            <a:endParaRPr lang="en-GB"/>
          </a:p>
        </p:txBody>
      </p:sp>
    </p:spTree>
    <p:extLst>
      <p:ext uri="{BB962C8B-B14F-4D97-AF65-F5344CB8AC3E}">
        <p14:creationId xmlns:p14="http://schemas.microsoft.com/office/powerpoint/2010/main" val="12400629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b="1" dirty="0">
                <a:effectLst/>
                <a:latin typeface="Arial" panose="020B0604020202020204" pitchFamily="34" charset="0"/>
                <a:ea typeface="Arial" panose="020B0604020202020204" pitchFamily="34" charset="0"/>
                <a:cs typeface="Times New Roman" panose="02020603050405020304" pitchFamily="18" charset="0"/>
              </a:rPr>
              <a:t>Task – Skill finder</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b="1" dirty="0">
                <a:effectLst/>
                <a:latin typeface="Arial" panose="020B0604020202020204" pitchFamily="34" charset="0"/>
                <a:ea typeface="Arial" panose="020B060402020202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solidFill>
                  <a:srgbClr val="7030A0"/>
                </a:solidFill>
                <a:effectLst/>
                <a:latin typeface="Arial" panose="020B0604020202020204" pitchFamily="34" charset="0"/>
                <a:ea typeface="Arial" panose="020B0604020202020204" pitchFamily="34" charset="0"/>
                <a:cs typeface="Times New Roman" panose="02020603050405020304" pitchFamily="18" charset="0"/>
              </a:rPr>
              <a:t>Split students into groups and assign each group to a job role.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DD472B2B-FF8D-451A-AAA6-84609F27A5AD}" type="slidenum">
              <a:rPr lang="en-GB" smtClean="0"/>
              <a:t>5</a:t>
            </a:fld>
            <a:endParaRPr lang="en-GB"/>
          </a:p>
        </p:txBody>
      </p:sp>
    </p:spTree>
    <p:extLst>
      <p:ext uri="{BB962C8B-B14F-4D97-AF65-F5344CB8AC3E}">
        <p14:creationId xmlns:p14="http://schemas.microsoft.com/office/powerpoint/2010/main" val="20469611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D472B2B-FF8D-451A-AAA6-84609F27A5AD}" type="slidenum">
              <a:rPr lang="en-GB" smtClean="0"/>
              <a:t>6</a:t>
            </a:fld>
            <a:endParaRPr lang="en-GB"/>
          </a:p>
        </p:txBody>
      </p:sp>
    </p:spTree>
    <p:extLst>
      <p:ext uri="{BB962C8B-B14F-4D97-AF65-F5344CB8AC3E}">
        <p14:creationId xmlns:p14="http://schemas.microsoft.com/office/powerpoint/2010/main" val="14657312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D472B2B-FF8D-451A-AAA6-84609F27A5AD}" type="slidenum">
              <a:rPr lang="en-GB" smtClean="0"/>
              <a:t>7</a:t>
            </a:fld>
            <a:endParaRPr lang="en-GB"/>
          </a:p>
        </p:txBody>
      </p:sp>
    </p:spTree>
    <p:extLst>
      <p:ext uri="{BB962C8B-B14F-4D97-AF65-F5344CB8AC3E}">
        <p14:creationId xmlns:p14="http://schemas.microsoft.com/office/powerpoint/2010/main" val="30639760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solidFill>
                  <a:srgbClr val="7030A0"/>
                </a:solidFill>
                <a:effectLst/>
                <a:latin typeface="Arial" panose="020B0604020202020204" pitchFamily="34" charset="0"/>
                <a:ea typeface="Arial" panose="020B0604020202020204" pitchFamily="34" charset="0"/>
                <a:cs typeface="Times New Roman" panose="02020603050405020304" pitchFamily="18" charset="0"/>
              </a:rPr>
              <a:t>Ask students to identify what skills they would need to be successful in their assigned role.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DD472B2B-FF8D-451A-AAA6-84609F27A5AD}" type="slidenum">
              <a:rPr lang="en-GB" smtClean="0"/>
              <a:t>8</a:t>
            </a:fld>
            <a:endParaRPr lang="en-GB"/>
          </a:p>
        </p:txBody>
      </p:sp>
    </p:spTree>
    <p:extLst>
      <p:ext uri="{BB962C8B-B14F-4D97-AF65-F5344CB8AC3E}">
        <p14:creationId xmlns:p14="http://schemas.microsoft.com/office/powerpoint/2010/main" val="42715512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Arial" panose="020B0604020202020204" pitchFamily="34" charset="0"/>
                <a:ea typeface="Arial" panose="020B0604020202020204" pitchFamily="34" charset="0"/>
                <a:cs typeface="Times New Roman" panose="02020603050405020304" pitchFamily="18" charset="0"/>
              </a:rPr>
              <a:t>Students have successfully been given their job.</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Arial" panose="020B0604020202020204" pitchFamily="34" charset="0"/>
                <a:ea typeface="Arial" panose="020B060402020202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solidFill>
                  <a:srgbClr val="7030A0"/>
                </a:solidFill>
                <a:effectLst/>
                <a:latin typeface="Arial" panose="020B0604020202020204" pitchFamily="34" charset="0"/>
                <a:ea typeface="Arial" panose="020B0604020202020204" pitchFamily="34" charset="0"/>
                <a:cs typeface="Times New Roman" panose="02020603050405020304" pitchFamily="18" charset="0"/>
              </a:rPr>
              <a:t>Click to trigger animations on slide 9, 10 &amp; 11 so students can see their take home pay.</a:t>
            </a:r>
            <a:r>
              <a:rPr lang="en-GB" sz="1800" dirty="0">
                <a:effectLst/>
                <a:latin typeface="Arial" panose="020B0604020202020204" pitchFamily="34" charset="0"/>
                <a:ea typeface="Arial" panose="020B060402020202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solidFill>
                  <a:srgbClr val="7030A0"/>
                </a:solidFill>
                <a:effectLst/>
                <a:latin typeface="Arial" panose="020B0604020202020204" pitchFamily="34" charset="0"/>
                <a:ea typeface="Arial" panose="020B060402020202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solidFill>
                  <a:srgbClr val="7030A0"/>
                </a:solidFill>
                <a:effectLst/>
                <a:latin typeface="Arial" panose="020B0604020202020204" pitchFamily="34" charset="0"/>
                <a:ea typeface="Arial" panose="020B0604020202020204" pitchFamily="34" charset="0"/>
                <a:cs typeface="Times New Roman" panose="02020603050405020304" pitchFamily="18" charset="0"/>
              </a:rPr>
              <a:t>Explain to students how this works (tax/NI taken from pay) and the need to pay into pension etc.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Arial" panose="020B0604020202020204" pitchFamily="34" charset="0"/>
                <a:ea typeface="Arial" panose="020B060402020202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Arial" panose="020B0604020202020204" pitchFamily="34" charset="0"/>
                <a:ea typeface="Arial" panose="020B0604020202020204" pitchFamily="34" charset="0"/>
                <a:cs typeface="Times New Roman" panose="02020603050405020304" pitchFamily="18" charset="0"/>
              </a:rPr>
              <a:t>National Insurance: Contributes to 'state assistance', helping people who are sick, unemployed, or retired.</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Arial" panose="020B0604020202020204" pitchFamily="34" charset="0"/>
                <a:ea typeface="Arial" panose="020B060402020202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Arial" panose="020B0604020202020204" pitchFamily="34" charset="0"/>
                <a:ea typeface="Arial" panose="020B0604020202020204" pitchFamily="34" charset="0"/>
                <a:cs typeface="Times New Roman" panose="02020603050405020304" pitchFamily="18" charset="0"/>
              </a:rPr>
              <a:t>Tax: Goes towards public spending, for example, repairing roads, improving services (Health, Public Transport).</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Arial" panose="020B0604020202020204" pitchFamily="34" charset="0"/>
                <a:ea typeface="Arial" panose="020B060402020202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Arial" panose="020B0604020202020204" pitchFamily="34" charset="0"/>
                <a:ea typeface="Arial" panose="020B0604020202020204" pitchFamily="34" charset="0"/>
                <a:cs typeface="Times New Roman" panose="02020603050405020304" pitchFamily="18" charset="0"/>
              </a:rPr>
              <a:t>Student Finance: Paying back your student loan in small monthly repayments. Only if you’re earning above £25,000.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Arial" panose="020B0604020202020204" pitchFamily="34" charset="0"/>
                <a:ea typeface="Arial" panose="020B0604020202020204" pitchFamily="34" charset="0"/>
                <a:cs typeface="Times New Roman" panose="02020603050405020304" pitchFamily="18" charset="0"/>
              </a:rPr>
              <a: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r>
              <a:rPr lang="en-GB" sz="1800" dirty="0">
                <a:effectLst/>
                <a:latin typeface="Arial" panose="020B0604020202020204" pitchFamily="34" charset="0"/>
                <a:ea typeface="Arial" panose="020B0604020202020204" pitchFamily="34" charset="0"/>
                <a:cs typeface="Times New Roman" panose="02020603050405020304" pitchFamily="18" charset="0"/>
              </a:rPr>
              <a:t>Pension: Savings from your pay that are to go towards your retirement</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D472B2B-FF8D-451A-AAA6-84609F27A5AD}"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920522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6/1/2023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28309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6/1/2023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6/1/2023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6/1/2023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6/1/2023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6/1/2023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6/1/2023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6/1/2023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6/1/2023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eg"/><Relationship Id="rId7" Type="http://schemas.openxmlformats.org/officeDocument/2006/relationships/image" Target="../media/image5.sv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sv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30.emf"/></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31.emf"/></Relationships>
</file>

<file path=ppt/slides/_rels/slide12.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hyperlink" Target="https://nationalcareers.service.gov.uk/job-profiles/art-therapist" TargetMode="External"/><Relationship Id="rId7" Type="http://schemas.openxmlformats.org/officeDocument/2006/relationships/image" Target="../media/image13.png"/><Relationship Id="rId12" Type="http://schemas.openxmlformats.org/officeDocument/2006/relationships/image" Target="../media/image18.sv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2.sv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svg"/><Relationship Id="rId4" Type="http://schemas.openxmlformats.org/officeDocument/2006/relationships/hyperlink" Target="https://nationalcareers.service.gov.uk/job-profiles/police-officer" TargetMode="External"/><Relationship Id="rId9" Type="http://schemas.openxmlformats.org/officeDocument/2006/relationships/image" Target="../media/image15.png"/></Relationships>
</file>

<file path=ppt/slides/_rels/slide13.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hyperlink" Target="https://nationalcareers.service.gov.uk/job-profiles/quantity-surveyor" TargetMode="External"/><Relationship Id="rId7" Type="http://schemas.openxmlformats.org/officeDocument/2006/relationships/image" Target="../media/image21.png"/><Relationship Id="rId12" Type="http://schemas.openxmlformats.org/officeDocument/2006/relationships/image" Target="../media/image26.sv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20.svg"/><Relationship Id="rId11" Type="http://schemas.openxmlformats.org/officeDocument/2006/relationships/image" Target="../media/image25.png"/><Relationship Id="rId5" Type="http://schemas.openxmlformats.org/officeDocument/2006/relationships/image" Target="../media/image19.png"/><Relationship Id="rId10" Type="http://schemas.openxmlformats.org/officeDocument/2006/relationships/image" Target="../media/image24.svg"/><Relationship Id="rId4" Type="http://schemas.openxmlformats.org/officeDocument/2006/relationships/hyperlink" Target="https://nationalcareers.service.gov.uk/job-profiles/chef" TargetMode="External"/><Relationship Id="rId9" Type="http://schemas.openxmlformats.org/officeDocument/2006/relationships/image" Target="../media/image23.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5.sv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33.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32.jpg"/><Relationship Id="rId5" Type="http://schemas.openxmlformats.org/officeDocument/2006/relationships/image" Target="../media/image8.png"/><Relationship Id="rId4" Type="http://schemas.openxmlformats.org/officeDocument/2006/relationships/image" Target="../media/image3.svg"/></Relationships>
</file>

<file path=ppt/slides/_rels/slide16.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35.jpg"/><Relationship Id="rId5" Type="http://schemas.openxmlformats.org/officeDocument/2006/relationships/image" Target="../media/image34.jpg"/><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35.jp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34.jpg"/><Relationship Id="rId5" Type="http://schemas.openxmlformats.org/officeDocument/2006/relationships/image" Target="../media/image33.png"/><Relationship Id="rId4" Type="http://schemas.openxmlformats.org/officeDocument/2006/relationships/image" Target="../media/image32.jpg"/></Relationships>
</file>

<file path=ppt/slides/_rels/slide18.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35.jpg"/><Relationship Id="rId5" Type="http://schemas.openxmlformats.org/officeDocument/2006/relationships/image" Target="../media/image34.jpg"/><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35.jp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34.jpg"/><Relationship Id="rId5" Type="http://schemas.openxmlformats.org/officeDocument/2006/relationships/image" Target="../media/image33.png"/><Relationship Id="rId4" Type="http://schemas.openxmlformats.org/officeDocument/2006/relationships/image" Target="../media/image32.jp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svg"/></Relationships>
</file>

<file path=ppt/slides/_rels/slide20.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37.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8" Type="http://schemas.openxmlformats.org/officeDocument/2006/relationships/image" Target="../media/image40.jpeg"/><Relationship Id="rId3" Type="http://schemas.openxmlformats.org/officeDocument/2006/relationships/image" Target="../media/image8.png"/><Relationship Id="rId7" Type="http://schemas.openxmlformats.org/officeDocument/2006/relationships/image" Target="../media/image3.sv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39.jpeg"/><Relationship Id="rId4" Type="http://schemas.openxmlformats.org/officeDocument/2006/relationships/image" Target="../media/image38.png"/><Relationship Id="rId9" Type="http://schemas.openxmlformats.org/officeDocument/2006/relationships/image" Target="../media/image41.jpeg"/></Relationships>
</file>

<file path=ppt/slides/_rels/slide22.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6.png"/><Relationship Id="rId7" Type="http://schemas.openxmlformats.org/officeDocument/2006/relationships/image" Target="../media/image43.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42.png"/><Relationship Id="rId9" Type="http://schemas.openxmlformats.org/officeDocument/2006/relationships/image" Target="../media/image45.png"/></Relationships>
</file>

<file path=ppt/slides/_rels/slide23.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6.png"/><Relationship Id="rId7" Type="http://schemas.openxmlformats.org/officeDocument/2006/relationships/image" Target="../media/image43.pn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42.png"/><Relationship Id="rId9" Type="http://schemas.openxmlformats.org/officeDocument/2006/relationships/image" Target="../media/image45.png"/></Relationships>
</file>

<file path=ppt/slides/_rels/slide24.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6.png"/><Relationship Id="rId7" Type="http://schemas.openxmlformats.org/officeDocument/2006/relationships/image" Target="../media/image43.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42.png"/><Relationship Id="rId9" Type="http://schemas.openxmlformats.org/officeDocument/2006/relationships/image" Target="../media/image45.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46.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6.png"/><Relationship Id="rId4" Type="http://schemas.openxmlformats.org/officeDocument/2006/relationships/image" Target="../media/image5.svg"/></Relationships>
</file>

<file path=ppt/slides/_rels/slide26.xml.rels><?xml version="1.0" encoding="UTF-8" standalone="yes"?>
<Relationships xmlns="http://schemas.openxmlformats.org/package/2006/relationships"><Relationship Id="rId8" Type="http://schemas.openxmlformats.org/officeDocument/2006/relationships/image" Target="../media/image49.jpeg"/><Relationship Id="rId3" Type="http://schemas.openxmlformats.org/officeDocument/2006/relationships/image" Target="../media/image47.jpeg"/><Relationship Id="rId7" Type="http://schemas.openxmlformats.org/officeDocument/2006/relationships/image" Target="../media/image3.sv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8.png"/><Relationship Id="rId4" Type="http://schemas.openxmlformats.org/officeDocument/2006/relationships/image" Target="../media/image48.jpeg"/><Relationship Id="rId9" Type="http://schemas.openxmlformats.org/officeDocument/2006/relationships/image" Target="../media/image50.png"/></Relationships>
</file>

<file path=ppt/slides/_rels/slide27.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png"/><Relationship Id="rId7" Type="http://schemas.openxmlformats.org/officeDocument/2006/relationships/image" Target="../media/image52.pn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51.png"/><Relationship Id="rId5" Type="http://schemas.openxmlformats.org/officeDocument/2006/relationships/image" Target="../media/image6.png"/><Relationship Id="rId10" Type="http://schemas.openxmlformats.org/officeDocument/2006/relationships/image" Target="../media/image55.png"/><Relationship Id="rId4" Type="http://schemas.openxmlformats.org/officeDocument/2006/relationships/image" Target="../media/image5.svg"/><Relationship Id="rId9" Type="http://schemas.openxmlformats.org/officeDocument/2006/relationships/image" Target="../media/image54.png"/></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57.png"/><Relationship Id="rId2" Type="http://schemas.openxmlformats.org/officeDocument/2006/relationships/notesSlide" Target="../notesSlides/notesSlide26.xml"/><Relationship Id="rId1" Type="http://schemas.openxmlformats.org/officeDocument/2006/relationships/slideLayout" Target="../slideLayouts/slideLayout7.xml"/><Relationship Id="rId6" Type="http://schemas.openxmlformats.org/officeDocument/2006/relationships/image" Target="../media/image56.gif"/><Relationship Id="rId5" Type="http://schemas.openxmlformats.org/officeDocument/2006/relationships/image" Target="../media/image3.svg"/><Relationship Id="rId4" Type="http://schemas.openxmlformats.org/officeDocument/2006/relationships/image" Target="../media/image2.png"/></Relationships>
</file>

<file path=ppt/slides/_rels/slide29.xml.rels><?xml version="1.0" encoding="UTF-8" standalone="yes"?>
<Relationships xmlns="http://schemas.openxmlformats.org/package/2006/relationships"><Relationship Id="rId8" Type="http://schemas.openxmlformats.org/officeDocument/2006/relationships/slide" Target="slide33.xml"/><Relationship Id="rId13" Type="http://schemas.openxmlformats.org/officeDocument/2006/relationships/slide" Target="slide38.xml"/><Relationship Id="rId18" Type="http://schemas.openxmlformats.org/officeDocument/2006/relationships/slide" Target="slide43.xml"/><Relationship Id="rId3" Type="http://schemas.openxmlformats.org/officeDocument/2006/relationships/image" Target="../media/image2.png"/><Relationship Id="rId21" Type="http://schemas.openxmlformats.org/officeDocument/2006/relationships/slide" Target="slide46.xml"/><Relationship Id="rId7" Type="http://schemas.openxmlformats.org/officeDocument/2006/relationships/slide" Target="slide32.xml"/><Relationship Id="rId12" Type="http://schemas.openxmlformats.org/officeDocument/2006/relationships/slide" Target="slide37.xml"/><Relationship Id="rId17" Type="http://schemas.openxmlformats.org/officeDocument/2006/relationships/slide" Target="slide42.xml"/><Relationship Id="rId2" Type="http://schemas.openxmlformats.org/officeDocument/2006/relationships/notesSlide" Target="../notesSlides/notesSlide27.xml"/><Relationship Id="rId16" Type="http://schemas.openxmlformats.org/officeDocument/2006/relationships/slide" Target="slide41.xml"/><Relationship Id="rId20" Type="http://schemas.openxmlformats.org/officeDocument/2006/relationships/slide" Target="slide45.xml"/><Relationship Id="rId1" Type="http://schemas.openxmlformats.org/officeDocument/2006/relationships/slideLayout" Target="../slideLayouts/slideLayout12.xml"/><Relationship Id="rId6" Type="http://schemas.openxmlformats.org/officeDocument/2006/relationships/slide" Target="slide31.xml"/><Relationship Id="rId11" Type="http://schemas.openxmlformats.org/officeDocument/2006/relationships/slide" Target="slide36.xml"/><Relationship Id="rId5" Type="http://schemas.openxmlformats.org/officeDocument/2006/relationships/slide" Target="slide30.xml"/><Relationship Id="rId15" Type="http://schemas.openxmlformats.org/officeDocument/2006/relationships/slide" Target="slide40.xml"/><Relationship Id="rId23" Type="http://schemas.openxmlformats.org/officeDocument/2006/relationships/slide" Target="slide48.xml"/><Relationship Id="rId10" Type="http://schemas.openxmlformats.org/officeDocument/2006/relationships/slide" Target="slide35.xml"/><Relationship Id="rId19" Type="http://schemas.openxmlformats.org/officeDocument/2006/relationships/slide" Target="slide44.xml"/><Relationship Id="rId4" Type="http://schemas.openxmlformats.org/officeDocument/2006/relationships/image" Target="../media/image3.svg"/><Relationship Id="rId9" Type="http://schemas.openxmlformats.org/officeDocument/2006/relationships/slide" Target="slide34.xml"/><Relationship Id="rId14" Type="http://schemas.openxmlformats.org/officeDocument/2006/relationships/slide" Target="slide39.xml"/><Relationship Id="rId22" Type="http://schemas.openxmlformats.org/officeDocument/2006/relationships/slide" Target="slide4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svg"/></Relationships>
</file>

<file path=ppt/slides/_rels/slide30.xml.rels><?xml version="1.0" encoding="UTF-8" standalone="yes"?>
<Relationships xmlns="http://schemas.openxmlformats.org/package/2006/relationships"><Relationship Id="rId3" Type="http://schemas.openxmlformats.org/officeDocument/2006/relationships/image" Target="../media/image58.png"/><Relationship Id="rId7" Type="http://schemas.openxmlformats.org/officeDocument/2006/relationships/slide" Target="slide29.xml"/><Relationship Id="rId2" Type="http://schemas.openxmlformats.org/officeDocument/2006/relationships/notesSlide" Target="../notesSlides/notesSlide28.xml"/><Relationship Id="rId1" Type="http://schemas.openxmlformats.org/officeDocument/2006/relationships/slideLayout" Target="../slideLayouts/slideLayout12.xml"/><Relationship Id="rId6" Type="http://schemas.microsoft.com/office/2007/relationships/hdphoto" Target="../media/hdphoto2.wdp"/><Relationship Id="rId5" Type="http://schemas.openxmlformats.org/officeDocument/2006/relationships/image" Target="../media/image59.png"/><Relationship Id="rId4" Type="http://schemas.microsoft.com/office/2007/relationships/hdphoto" Target="../media/hdphoto1.wdp"/></Relationships>
</file>

<file path=ppt/slides/_rels/slide31.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29.xml"/><Relationship Id="rId1" Type="http://schemas.openxmlformats.org/officeDocument/2006/relationships/slideLayout" Target="../slideLayouts/slideLayout12.xml"/><Relationship Id="rId6" Type="http://schemas.openxmlformats.org/officeDocument/2006/relationships/slide" Target="slide29.xml"/><Relationship Id="rId5" Type="http://schemas.openxmlformats.org/officeDocument/2006/relationships/image" Target="../media/image3.svg"/><Relationship Id="rId4" Type="http://schemas.openxmlformats.org/officeDocument/2006/relationships/image" Target="../media/image2.png"/></Relationships>
</file>

<file path=ppt/slides/_rels/slide32.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30.xml"/><Relationship Id="rId1" Type="http://schemas.openxmlformats.org/officeDocument/2006/relationships/slideLayout" Target="../slideLayouts/slideLayout12.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slide" Target="slide29.xml"/></Relationships>
</file>

<file path=ppt/slides/_rels/slide33.xml.rels><?xml version="1.0" encoding="UTF-8" standalone="yes"?>
<Relationships xmlns="http://schemas.openxmlformats.org/package/2006/relationships"><Relationship Id="rId3" Type="http://schemas.openxmlformats.org/officeDocument/2006/relationships/image" Target="../media/image62.png"/><Relationship Id="rId7" Type="http://schemas.openxmlformats.org/officeDocument/2006/relationships/image" Target="../media/image63.png"/><Relationship Id="rId2" Type="http://schemas.openxmlformats.org/officeDocument/2006/relationships/notesSlide" Target="../notesSlides/notesSlide31.xml"/><Relationship Id="rId1" Type="http://schemas.openxmlformats.org/officeDocument/2006/relationships/slideLayout" Target="../slideLayouts/slideLayout12.xml"/><Relationship Id="rId6" Type="http://schemas.openxmlformats.org/officeDocument/2006/relationships/slide" Target="slide29.xml"/><Relationship Id="rId5" Type="http://schemas.openxmlformats.org/officeDocument/2006/relationships/image" Target="../media/image3.svg"/><Relationship Id="rId4" Type="http://schemas.openxmlformats.org/officeDocument/2006/relationships/image" Target="../media/image2.png"/></Relationships>
</file>

<file path=ppt/slides/_rels/slide3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32.xml"/><Relationship Id="rId1" Type="http://schemas.openxmlformats.org/officeDocument/2006/relationships/slideLayout" Target="../slideLayouts/slideLayout12.xml"/><Relationship Id="rId6" Type="http://schemas.openxmlformats.org/officeDocument/2006/relationships/slide" Target="slide29.xml"/><Relationship Id="rId5" Type="http://schemas.openxmlformats.org/officeDocument/2006/relationships/image" Target="../media/image3.svg"/><Relationship Id="rId4" Type="http://schemas.openxmlformats.org/officeDocument/2006/relationships/image" Target="../media/image2.png"/></Relationships>
</file>

<file path=ppt/slides/_rels/slide35.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33.xml"/><Relationship Id="rId1" Type="http://schemas.openxmlformats.org/officeDocument/2006/relationships/slideLayout" Target="../slideLayouts/slideLayout12.xml"/><Relationship Id="rId6" Type="http://schemas.openxmlformats.org/officeDocument/2006/relationships/slide" Target="slide29.xml"/><Relationship Id="rId5" Type="http://schemas.openxmlformats.org/officeDocument/2006/relationships/image" Target="../media/image3.svg"/><Relationship Id="rId4" Type="http://schemas.openxmlformats.org/officeDocument/2006/relationships/image" Target="../media/image2.png"/></Relationships>
</file>

<file path=ppt/slides/_rels/slide36.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2.png"/><Relationship Id="rId7" Type="http://schemas.openxmlformats.org/officeDocument/2006/relationships/image" Target="../media/image67.svg"/><Relationship Id="rId2" Type="http://schemas.openxmlformats.org/officeDocument/2006/relationships/notesSlide" Target="../notesSlides/notesSlide34.xml"/><Relationship Id="rId1" Type="http://schemas.openxmlformats.org/officeDocument/2006/relationships/slideLayout" Target="../slideLayouts/slideLayout12.xml"/><Relationship Id="rId6" Type="http://schemas.openxmlformats.org/officeDocument/2006/relationships/image" Target="../media/image66.png"/><Relationship Id="rId5" Type="http://schemas.openxmlformats.org/officeDocument/2006/relationships/slide" Target="slide29.xml"/><Relationship Id="rId4" Type="http://schemas.openxmlformats.org/officeDocument/2006/relationships/image" Target="../media/image3.svg"/><Relationship Id="rId9" Type="http://schemas.openxmlformats.org/officeDocument/2006/relationships/image" Target="../media/image69.svg"/></Relationships>
</file>

<file path=ppt/slides/_rels/slide3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5.xml"/><Relationship Id="rId1" Type="http://schemas.openxmlformats.org/officeDocument/2006/relationships/slideLayout" Target="../slideLayouts/slideLayout12.xml"/><Relationship Id="rId6" Type="http://schemas.openxmlformats.org/officeDocument/2006/relationships/slide" Target="slide29.xml"/><Relationship Id="rId5" Type="http://schemas.openxmlformats.org/officeDocument/2006/relationships/image" Target="../media/image3.svg"/><Relationship Id="rId4" Type="http://schemas.openxmlformats.org/officeDocument/2006/relationships/image" Target="../media/image2.png"/></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6.xml"/><Relationship Id="rId1" Type="http://schemas.openxmlformats.org/officeDocument/2006/relationships/slideLayout" Target="../slideLayouts/slideLayout12.xml"/><Relationship Id="rId6" Type="http://schemas.openxmlformats.org/officeDocument/2006/relationships/image" Target="../media/image71.png"/><Relationship Id="rId5" Type="http://schemas.openxmlformats.org/officeDocument/2006/relationships/slide" Target="slide29.xml"/><Relationship Id="rId4" Type="http://schemas.openxmlformats.org/officeDocument/2006/relationships/image" Target="../media/image3.svg"/></Relationships>
</file>

<file path=ppt/slides/_rels/slide39.xml.rels><?xml version="1.0" encoding="UTF-8" standalone="yes"?>
<Relationships xmlns="http://schemas.openxmlformats.org/package/2006/relationships"><Relationship Id="rId3" Type="http://schemas.openxmlformats.org/officeDocument/2006/relationships/image" Target="../media/image72.png"/><Relationship Id="rId7" Type="http://schemas.openxmlformats.org/officeDocument/2006/relationships/slide" Target="slide29.xml"/><Relationship Id="rId2" Type="http://schemas.openxmlformats.org/officeDocument/2006/relationships/notesSlide" Target="../notesSlides/notesSlide37.xml"/><Relationship Id="rId1" Type="http://schemas.openxmlformats.org/officeDocument/2006/relationships/slideLayout" Target="../slideLayouts/slideLayout12.xml"/><Relationship Id="rId6" Type="http://schemas.openxmlformats.org/officeDocument/2006/relationships/image" Target="../media/image3.svg"/><Relationship Id="rId5" Type="http://schemas.openxmlformats.org/officeDocument/2006/relationships/image" Target="../media/image2.png"/><Relationship Id="rId4" Type="http://schemas.microsoft.com/office/2007/relationships/hdphoto" Target="../media/hdphoto3.wdp"/></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3" Type="http://schemas.openxmlformats.org/officeDocument/2006/relationships/image" Target="../media/image73.png"/><Relationship Id="rId7" Type="http://schemas.openxmlformats.org/officeDocument/2006/relationships/slide" Target="slide29.xml"/><Relationship Id="rId2" Type="http://schemas.openxmlformats.org/officeDocument/2006/relationships/notesSlide" Target="../notesSlides/notesSlide38.xml"/><Relationship Id="rId1" Type="http://schemas.openxmlformats.org/officeDocument/2006/relationships/slideLayout" Target="../slideLayouts/slideLayout12.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74.png"/></Relationships>
</file>

<file path=ppt/slides/_rels/slide41.xml.rels><?xml version="1.0" encoding="UTF-8" standalone="yes"?>
<Relationships xmlns="http://schemas.openxmlformats.org/package/2006/relationships"><Relationship Id="rId8" Type="http://schemas.openxmlformats.org/officeDocument/2006/relationships/image" Target="../media/image77.png"/><Relationship Id="rId3" Type="http://schemas.openxmlformats.org/officeDocument/2006/relationships/image" Target="../media/image75.png"/><Relationship Id="rId7" Type="http://schemas.openxmlformats.org/officeDocument/2006/relationships/slide" Target="slide29.xml"/><Relationship Id="rId2" Type="http://schemas.openxmlformats.org/officeDocument/2006/relationships/notesSlide" Target="../notesSlides/notesSlide39.xml"/><Relationship Id="rId1" Type="http://schemas.openxmlformats.org/officeDocument/2006/relationships/slideLayout" Target="../slideLayouts/slideLayout12.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76.png"/></Relationships>
</file>

<file path=ppt/slides/_rels/slide42.xml.rels><?xml version="1.0" encoding="UTF-8" standalone="yes"?>
<Relationships xmlns="http://schemas.openxmlformats.org/package/2006/relationships"><Relationship Id="rId8" Type="http://schemas.openxmlformats.org/officeDocument/2006/relationships/image" Target="../media/image79.svg"/><Relationship Id="rId3" Type="http://schemas.openxmlformats.org/officeDocument/2006/relationships/image" Target="../media/image2.png"/><Relationship Id="rId7" Type="http://schemas.openxmlformats.org/officeDocument/2006/relationships/image" Target="../media/image78.png"/><Relationship Id="rId2" Type="http://schemas.openxmlformats.org/officeDocument/2006/relationships/notesSlide" Target="../notesSlides/notesSlide40.xml"/><Relationship Id="rId1" Type="http://schemas.openxmlformats.org/officeDocument/2006/relationships/slideLayout" Target="../slideLayouts/slideLayout12.xml"/><Relationship Id="rId6" Type="http://schemas.openxmlformats.org/officeDocument/2006/relationships/image" Target="../media/image42.png"/><Relationship Id="rId5" Type="http://schemas.openxmlformats.org/officeDocument/2006/relationships/slide" Target="slide29.xml"/><Relationship Id="rId4" Type="http://schemas.openxmlformats.org/officeDocument/2006/relationships/image" Target="../media/image3.svg"/></Relationships>
</file>

<file path=ppt/slides/_rels/slide43.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41.xml"/><Relationship Id="rId1" Type="http://schemas.openxmlformats.org/officeDocument/2006/relationships/slideLayout" Target="../slideLayouts/slideLayout12.xml"/><Relationship Id="rId6" Type="http://schemas.openxmlformats.org/officeDocument/2006/relationships/slide" Target="slide29.xml"/><Relationship Id="rId5" Type="http://schemas.openxmlformats.org/officeDocument/2006/relationships/image" Target="../media/image3.svg"/><Relationship Id="rId4" Type="http://schemas.openxmlformats.org/officeDocument/2006/relationships/image" Target="../media/image2.png"/></Relationships>
</file>

<file path=ppt/slides/_rels/slide44.xml.rels><?xml version="1.0" encoding="UTF-8" standalone="yes"?>
<Relationships xmlns="http://schemas.openxmlformats.org/package/2006/relationships"><Relationship Id="rId8" Type="http://schemas.openxmlformats.org/officeDocument/2006/relationships/image" Target="../media/image84.png"/><Relationship Id="rId3" Type="http://schemas.openxmlformats.org/officeDocument/2006/relationships/image" Target="../media/image81.png"/><Relationship Id="rId7" Type="http://schemas.microsoft.com/office/2007/relationships/hdphoto" Target="../media/hdphoto5.wdp"/><Relationship Id="rId12" Type="http://schemas.openxmlformats.org/officeDocument/2006/relationships/slide" Target="slide29.xml"/><Relationship Id="rId2" Type="http://schemas.openxmlformats.org/officeDocument/2006/relationships/notesSlide" Target="../notesSlides/notesSlide42.xml"/><Relationship Id="rId1" Type="http://schemas.openxmlformats.org/officeDocument/2006/relationships/slideLayout" Target="../slideLayouts/slideLayout12.xml"/><Relationship Id="rId6" Type="http://schemas.openxmlformats.org/officeDocument/2006/relationships/image" Target="../media/image83.png"/><Relationship Id="rId11" Type="http://schemas.openxmlformats.org/officeDocument/2006/relationships/image" Target="../media/image3.svg"/><Relationship Id="rId5" Type="http://schemas.microsoft.com/office/2007/relationships/hdphoto" Target="../media/hdphoto4.wdp"/><Relationship Id="rId10" Type="http://schemas.openxmlformats.org/officeDocument/2006/relationships/image" Target="../media/image2.png"/><Relationship Id="rId4" Type="http://schemas.openxmlformats.org/officeDocument/2006/relationships/image" Target="../media/image82.png"/><Relationship Id="rId9" Type="http://schemas.openxmlformats.org/officeDocument/2006/relationships/image" Target="../media/image85.png"/></Relationships>
</file>

<file path=ppt/slides/_rels/slide45.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43.xml"/><Relationship Id="rId1" Type="http://schemas.openxmlformats.org/officeDocument/2006/relationships/slideLayout" Target="../slideLayouts/slideLayout12.xml"/><Relationship Id="rId6" Type="http://schemas.openxmlformats.org/officeDocument/2006/relationships/slide" Target="slide29.xml"/><Relationship Id="rId5" Type="http://schemas.openxmlformats.org/officeDocument/2006/relationships/image" Target="../media/image3.svg"/><Relationship Id="rId4" Type="http://schemas.openxmlformats.org/officeDocument/2006/relationships/image" Target="../media/image2.png"/></Relationships>
</file>

<file path=ppt/slides/_rels/slide46.xml.rels><?xml version="1.0" encoding="UTF-8" standalone="yes"?>
<Relationships xmlns="http://schemas.openxmlformats.org/package/2006/relationships"><Relationship Id="rId3" Type="http://schemas.openxmlformats.org/officeDocument/2006/relationships/image" Target="../media/image87.png"/><Relationship Id="rId7" Type="http://schemas.openxmlformats.org/officeDocument/2006/relationships/slide" Target="slide29.xml"/><Relationship Id="rId2" Type="http://schemas.openxmlformats.org/officeDocument/2006/relationships/notesSlide" Target="../notesSlides/notesSlide44.xml"/><Relationship Id="rId1" Type="http://schemas.openxmlformats.org/officeDocument/2006/relationships/slideLayout" Target="../slideLayouts/slideLayout12.xml"/><Relationship Id="rId6" Type="http://schemas.openxmlformats.org/officeDocument/2006/relationships/image" Target="../media/image3.svg"/><Relationship Id="rId5" Type="http://schemas.openxmlformats.org/officeDocument/2006/relationships/image" Target="../media/image2.png"/><Relationship Id="rId4" Type="http://schemas.microsoft.com/office/2007/relationships/hdphoto" Target="../media/hdphoto6.wdp"/></Relationships>
</file>

<file path=ppt/slides/_rels/slide47.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45.xml"/><Relationship Id="rId1" Type="http://schemas.openxmlformats.org/officeDocument/2006/relationships/slideLayout" Target="../slideLayouts/slideLayout12.xml"/><Relationship Id="rId6" Type="http://schemas.openxmlformats.org/officeDocument/2006/relationships/slide" Target="slide29.xml"/><Relationship Id="rId5" Type="http://schemas.openxmlformats.org/officeDocument/2006/relationships/image" Target="../media/image3.svg"/><Relationship Id="rId4" Type="http://schemas.openxmlformats.org/officeDocument/2006/relationships/image" Target="../media/image2.png"/></Relationships>
</file>

<file path=ppt/slides/_rels/slide48.xml.rels><?xml version="1.0" encoding="UTF-8" standalone="yes"?>
<Relationships xmlns="http://schemas.openxmlformats.org/package/2006/relationships"><Relationship Id="rId8" Type="http://schemas.openxmlformats.org/officeDocument/2006/relationships/image" Target="../media/image5.svg"/><Relationship Id="rId3" Type="http://schemas.openxmlformats.org/officeDocument/2006/relationships/image" Target="../media/image89.jpeg"/><Relationship Id="rId7" Type="http://schemas.openxmlformats.org/officeDocument/2006/relationships/image" Target="../media/image4.png"/><Relationship Id="rId2" Type="http://schemas.openxmlformats.org/officeDocument/2006/relationships/notesSlide" Target="../notesSlides/notesSlide46.xml"/><Relationship Id="rId1" Type="http://schemas.openxmlformats.org/officeDocument/2006/relationships/slideLayout" Target="../slideLayouts/slideLayout7.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90.jpeg"/><Relationship Id="rId9" Type="http://schemas.openxmlformats.org/officeDocument/2006/relationships/image" Target="../media/image8.png"/></Relationships>
</file>

<file path=ppt/slides/_rels/slide4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0.sv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5.svg"/></Relationships>
</file>

<file path=ppt/slides/_rels/slide50.xml.rels><?xml version="1.0" encoding="UTF-8" standalone="yes"?>
<Relationships xmlns="http://schemas.openxmlformats.org/package/2006/relationships"><Relationship Id="rId8" Type="http://schemas.openxmlformats.org/officeDocument/2006/relationships/image" Target="../media/image93.png"/><Relationship Id="rId3" Type="http://schemas.openxmlformats.org/officeDocument/2006/relationships/image" Target="../media/image4.png"/><Relationship Id="rId7" Type="http://schemas.openxmlformats.org/officeDocument/2006/relationships/image" Target="../media/image92.svg"/><Relationship Id="rId2" Type="http://schemas.openxmlformats.org/officeDocument/2006/relationships/notesSlide" Target="../notesSlides/notesSlide47.xml"/><Relationship Id="rId1" Type="http://schemas.openxmlformats.org/officeDocument/2006/relationships/slideLayout" Target="../slideLayouts/slideLayout7.xml"/><Relationship Id="rId6" Type="http://schemas.openxmlformats.org/officeDocument/2006/relationships/image" Target="../media/image91.png"/><Relationship Id="rId5" Type="http://schemas.openxmlformats.org/officeDocument/2006/relationships/image" Target="../media/image6.png"/><Relationship Id="rId4" Type="http://schemas.openxmlformats.org/officeDocument/2006/relationships/image" Target="../media/image5.svg"/></Relationships>
</file>

<file path=ppt/slides/_rels/slide6.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hyperlink" Target="https://nationalcareers.service.gov.uk/job-profiles/art-therapist" TargetMode="External"/><Relationship Id="rId7" Type="http://schemas.openxmlformats.org/officeDocument/2006/relationships/image" Target="../media/image13.png"/><Relationship Id="rId12" Type="http://schemas.openxmlformats.org/officeDocument/2006/relationships/image" Target="../media/image18.sv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2.sv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svg"/><Relationship Id="rId4" Type="http://schemas.openxmlformats.org/officeDocument/2006/relationships/hyperlink" Target="https://nationalcareers.service.gov.uk/job-profiles/police-officer" TargetMode="External"/><Relationship Id="rId9" Type="http://schemas.openxmlformats.org/officeDocument/2006/relationships/image" Target="../media/image15.png"/></Relationships>
</file>

<file path=ppt/slides/_rels/slide7.xml.rels><?xml version="1.0" encoding="UTF-8" standalone="yes"?>
<Relationships xmlns="http://schemas.openxmlformats.org/package/2006/relationships"><Relationship Id="rId8" Type="http://schemas.openxmlformats.org/officeDocument/2006/relationships/image" Target="../media/image22.svg"/><Relationship Id="rId3" Type="http://schemas.openxmlformats.org/officeDocument/2006/relationships/hyperlink" Target="https://nationalcareers.service.gov.uk/job-profiles/quantity-surveyor" TargetMode="External"/><Relationship Id="rId7" Type="http://schemas.openxmlformats.org/officeDocument/2006/relationships/image" Target="../media/image21.png"/><Relationship Id="rId12" Type="http://schemas.openxmlformats.org/officeDocument/2006/relationships/image" Target="../media/image26.sv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20.svg"/><Relationship Id="rId11" Type="http://schemas.openxmlformats.org/officeDocument/2006/relationships/image" Target="../media/image25.png"/><Relationship Id="rId5" Type="http://schemas.openxmlformats.org/officeDocument/2006/relationships/image" Target="../media/image19.png"/><Relationship Id="rId10" Type="http://schemas.openxmlformats.org/officeDocument/2006/relationships/image" Target="../media/image24.svg"/><Relationship Id="rId4" Type="http://schemas.openxmlformats.org/officeDocument/2006/relationships/hyperlink" Target="https://nationalcareers.service.gov.uk/job-profiles/chef" TargetMode="External"/><Relationship Id="rId9" Type="http://schemas.openxmlformats.org/officeDocument/2006/relationships/image" Target="../media/image23.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5.svg"/></Relationships>
</file>

<file path=ppt/slides/_rels/slide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2700000">
            <a:off x="13156258" y="2920352"/>
            <a:ext cx="8464882" cy="12919485"/>
            <a:chOff x="0" y="0"/>
            <a:chExt cx="2229434" cy="3402663"/>
          </a:xfrm>
        </p:grpSpPr>
        <p:sp>
          <p:nvSpPr>
            <p:cNvPr id="3" name="Freeform 3"/>
            <p:cNvSpPr/>
            <p:nvPr/>
          </p:nvSpPr>
          <p:spPr>
            <a:xfrm>
              <a:off x="0" y="0"/>
              <a:ext cx="2229434" cy="3402663"/>
            </a:xfrm>
            <a:custGeom>
              <a:avLst/>
              <a:gdLst/>
              <a:ahLst/>
              <a:cxnLst/>
              <a:rect l="l" t="t" r="r" b="b"/>
              <a:pathLst>
                <a:path w="2229434" h="3402663">
                  <a:moveTo>
                    <a:pt x="0" y="0"/>
                  </a:moveTo>
                  <a:lnTo>
                    <a:pt x="2229434" y="0"/>
                  </a:lnTo>
                  <a:lnTo>
                    <a:pt x="2229434" y="3402663"/>
                  </a:lnTo>
                  <a:lnTo>
                    <a:pt x="0" y="3402663"/>
                  </a:lnTo>
                  <a:close/>
                </a:path>
              </a:pathLst>
            </a:custGeom>
            <a:solidFill>
              <a:srgbClr val="32245E">
                <a:alpha val="19608"/>
              </a:srgbClr>
            </a:solidFill>
          </p:spPr>
        </p:sp>
        <p:sp>
          <p:nvSpPr>
            <p:cNvPr id="4" name="TextBox 4"/>
            <p:cNvSpPr txBox="1"/>
            <p:nvPr/>
          </p:nvSpPr>
          <p:spPr>
            <a:xfrm>
              <a:off x="0" y="-38100"/>
              <a:ext cx="812800" cy="850900"/>
            </a:xfrm>
            <a:prstGeom prst="rect">
              <a:avLst/>
            </a:prstGeom>
          </p:spPr>
          <p:txBody>
            <a:bodyPr lIns="60960" tIns="60960" rIns="60960" bIns="60960" rtlCol="0" anchor="ctr"/>
            <a:lstStyle/>
            <a:p>
              <a:pPr algn="ctr">
                <a:lnSpc>
                  <a:spcPts val="2688"/>
                </a:lnSpc>
                <a:spcBef>
                  <a:spcPct val="0"/>
                </a:spcBef>
              </a:pPr>
              <a:endParaRPr/>
            </a:p>
          </p:txBody>
        </p:sp>
      </p:grpSp>
      <p:grpSp>
        <p:nvGrpSpPr>
          <p:cNvPr id="5" name="Group 5"/>
          <p:cNvGrpSpPr/>
          <p:nvPr/>
        </p:nvGrpSpPr>
        <p:grpSpPr>
          <a:xfrm rot="2700000">
            <a:off x="12532852" y="-2048638"/>
            <a:ext cx="6393015" cy="3539992"/>
            <a:chOff x="0" y="0"/>
            <a:chExt cx="1683757" cy="932344"/>
          </a:xfrm>
        </p:grpSpPr>
        <p:sp>
          <p:nvSpPr>
            <p:cNvPr id="6" name="Freeform 6"/>
            <p:cNvSpPr/>
            <p:nvPr/>
          </p:nvSpPr>
          <p:spPr>
            <a:xfrm>
              <a:off x="0" y="0"/>
              <a:ext cx="1683757" cy="932344"/>
            </a:xfrm>
            <a:custGeom>
              <a:avLst/>
              <a:gdLst/>
              <a:ahLst/>
              <a:cxnLst/>
              <a:rect l="l" t="t" r="r" b="b"/>
              <a:pathLst>
                <a:path w="1683757" h="932344">
                  <a:moveTo>
                    <a:pt x="0" y="0"/>
                  </a:moveTo>
                  <a:lnTo>
                    <a:pt x="1683757" y="0"/>
                  </a:lnTo>
                  <a:lnTo>
                    <a:pt x="1683757" y="932344"/>
                  </a:lnTo>
                  <a:lnTo>
                    <a:pt x="0" y="932344"/>
                  </a:lnTo>
                  <a:close/>
                </a:path>
              </a:pathLst>
            </a:custGeom>
            <a:solidFill>
              <a:srgbClr val="32245E">
                <a:alpha val="80000"/>
              </a:srgbClr>
            </a:solidFill>
          </p:spPr>
        </p:sp>
        <p:sp>
          <p:nvSpPr>
            <p:cNvPr id="7" name="TextBox 7"/>
            <p:cNvSpPr txBox="1"/>
            <p:nvPr/>
          </p:nvSpPr>
          <p:spPr>
            <a:xfrm>
              <a:off x="0" y="-38100"/>
              <a:ext cx="812800" cy="850900"/>
            </a:xfrm>
            <a:prstGeom prst="rect">
              <a:avLst/>
            </a:prstGeom>
          </p:spPr>
          <p:txBody>
            <a:bodyPr lIns="60960" tIns="60960" rIns="60960" bIns="60960" rtlCol="0" anchor="ctr"/>
            <a:lstStyle/>
            <a:p>
              <a:pPr algn="ctr">
                <a:lnSpc>
                  <a:spcPts val="2688"/>
                </a:lnSpc>
                <a:spcBef>
                  <a:spcPct val="0"/>
                </a:spcBef>
              </a:pPr>
              <a:endParaRPr/>
            </a:p>
          </p:txBody>
        </p:sp>
      </p:grpSp>
      <p:grpSp>
        <p:nvGrpSpPr>
          <p:cNvPr id="8" name="Group 8"/>
          <p:cNvGrpSpPr/>
          <p:nvPr/>
        </p:nvGrpSpPr>
        <p:grpSpPr>
          <a:xfrm rot="2700000">
            <a:off x="10116975" y="1982570"/>
            <a:ext cx="6321885" cy="6321860"/>
            <a:chOff x="0" y="0"/>
            <a:chExt cx="1381766" cy="1381760"/>
          </a:xfrm>
        </p:grpSpPr>
        <p:sp>
          <p:nvSpPr>
            <p:cNvPr id="9" name="Freeform 9"/>
            <p:cNvSpPr/>
            <p:nvPr/>
          </p:nvSpPr>
          <p:spPr>
            <a:xfrm>
              <a:off x="0" y="0"/>
              <a:ext cx="1381766" cy="1381760"/>
            </a:xfrm>
            <a:custGeom>
              <a:avLst/>
              <a:gdLst/>
              <a:ahLst/>
              <a:cxnLst/>
              <a:rect l="l" t="t" r="r" b="b"/>
              <a:pathLst>
                <a:path w="1381766" h="1381760">
                  <a:moveTo>
                    <a:pt x="0" y="0"/>
                  </a:moveTo>
                  <a:lnTo>
                    <a:pt x="1381766" y="0"/>
                  </a:lnTo>
                  <a:lnTo>
                    <a:pt x="1381766" y="1381760"/>
                  </a:lnTo>
                  <a:lnTo>
                    <a:pt x="0" y="1381760"/>
                  </a:lnTo>
                  <a:close/>
                </a:path>
              </a:pathLst>
            </a:custGeom>
            <a:solidFill>
              <a:srgbClr val="000000">
                <a:alpha val="0"/>
              </a:srgbClr>
            </a:solidFill>
            <a:ln w="161925">
              <a:solidFill>
                <a:srgbClr val="FFFFFF"/>
              </a:solidFill>
            </a:ln>
          </p:spPr>
        </p:sp>
        <p:sp>
          <p:nvSpPr>
            <p:cNvPr id="10" name="TextBox 10"/>
            <p:cNvSpPr txBox="1"/>
            <p:nvPr/>
          </p:nvSpPr>
          <p:spPr>
            <a:xfrm>
              <a:off x="0" y="-38100"/>
              <a:ext cx="812800" cy="850900"/>
            </a:xfrm>
            <a:prstGeom prst="rect">
              <a:avLst/>
            </a:prstGeom>
          </p:spPr>
          <p:txBody>
            <a:bodyPr lIns="60960" tIns="60960" rIns="60960" bIns="60960" rtlCol="0" anchor="ctr"/>
            <a:lstStyle/>
            <a:p>
              <a:pPr algn="ctr">
                <a:lnSpc>
                  <a:spcPts val="2688"/>
                </a:lnSpc>
                <a:spcBef>
                  <a:spcPct val="0"/>
                </a:spcBef>
              </a:pPr>
              <a:endParaRPr/>
            </a:p>
          </p:txBody>
        </p:sp>
      </p:grpSp>
      <p:grpSp>
        <p:nvGrpSpPr>
          <p:cNvPr id="11" name="Group 11"/>
          <p:cNvGrpSpPr>
            <a:grpSpLocks noChangeAspect="1"/>
          </p:cNvGrpSpPr>
          <p:nvPr/>
        </p:nvGrpSpPr>
        <p:grpSpPr>
          <a:xfrm rot="2700000">
            <a:off x="10691440" y="2557032"/>
            <a:ext cx="5172956" cy="5172935"/>
            <a:chOff x="0" y="0"/>
            <a:chExt cx="6350025" cy="6350000"/>
          </a:xfrm>
        </p:grpSpPr>
        <p:sp>
          <p:nvSpPr>
            <p:cNvPr id="12" name="Freeform 12"/>
            <p:cNvSpPr/>
            <p:nvPr/>
          </p:nvSpPr>
          <p:spPr>
            <a:xfrm>
              <a:off x="0" y="0"/>
              <a:ext cx="6350026" cy="6350000"/>
            </a:xfrm>
            <a:custGeom>
              <a:avLst/>
              <a:gdLst/>
              <a:ahLst/>
              <a:cxnLst/>
              <a:rect l="l" t="t" r="r" b="b"/>
              <a:pathLst>
                <a:path w="6350026" h="6350000">
                  <a:moveTo>
                    <a:pt x="0" y="0"/>
                  </a:moveTo>
                  <a:lnTo>
                    <a:pt x="6350026" y="0"/>
                  </a:lnTo>
                  <a:lnTo>
                    <a:pt x="6350026" y="6350000"/>
                  </a:lnTo>
                  <a:lnTo>
                    <a:pt x="0" y="6350000"/>
                  </a:lnTo>
                  <a:close/>
                </a:path>
              </a:pathLst>
            </a:custGeom>
            <a:blipFill>
              <a:blip r:embed="rId3"/>
              <a:stretch>
                <a:fillRect l="-44327" t="-32339" r="-67583" b="-9082"/>
              </a:stretch>
            </a:blipFill>
          </p:spPr>
        </p:sp>
      </p:grpSp>
      <p:grpSp>
        <p:nvGrpSpPr>
          <p:cNvPr id="13" name="Group 13"/>
          <p:cNvGrpSpPr/>
          <p:nvPr/>
        </p:nvGrpSpPr>
        <p:grpSpPr>
          <a:xfrm rot="2700000">
            <a:off x="-4293603" y="7142430"/>
            <a:ext cx="11836007" cy="5336891"/>
            <a:chOff x="0" y="0"/>
            <a:chExt cx="3117302" cy="1405601"/>
          </a:xfrm>
        </p:grpSpPr>
        <p:sp>
          <p:nvSpPr>
            <p:cNvPr id="14" name="Freeform 14"/>
            <p:cNvSpPr/>
            <p:nvPr/>
          </p:nvSpPr>
          <p:spPr>
            <a:xfrm>
              <a:off x="0" y="0"/>
              <a:ext cx="3117302" cy="1405601"/>
            </a:xfrm>
            <a:custGeom>
              <a:avLst/>
              <a:gdLst/>
              <a:ahLst/>
              <a:cxnLst/>
              <a:rect l="l" t="t" r="r" b="b"/>
              <a:pathLst>
                <a:path w="3117302" h="1405601">
                  <a:moveTo>
                    <a:pt x="0" y="0"/>
                  </a:moveTo>
                  <a:lnTo>
                    <a:pt x="3117302" y="0"/>
                  </a:lnTo>
                  <a:lnTo>
                    <a:pt x="3117302" y="1405601"/>
                  </a:lnTo>
                  <a:lnTo>
                    <a:pt x="0" y="1405601"/>
                  </a:lnTo>
                  <a:close/>
                </a:path>
              </a:pathLst>
            </a:custGeom>
            <a:solidFill>
              <a:srgbClr val="32245E">
                <a:alpha val="80000"/>
              </a:srgbClr>
            </a:solidFill>
          </p:spPr>
        </p:sp>
        <p:sp>
          <p:nvSpPr>
            <p:cNvPr id="15" name="TextBox 15"/>
            <p:cNvSpPr txBox="1"/>
            <p:nvPr/>
          </p:nvSpPr>
          <p:spPr>
            <a:xfrm>
              <a:off x="0" y="-38100"/>
              <a:ext cx="812800" cy="850900"/>
            </a:xfrm>
            <a:prstGeom prst="rect">
              <a:avLst/>
            </a:prstGeom>
          </p:spPr>
          <p:txBody>
            <a:bodyPr lIns="60960" tIns="60960" rIns="60960" bIns="60960" rtlCol="0" anchor="ctr"/>
            <a:lstStyle/>
            <a:p>
              <a:pPr algn="ctr">
                <a:lnSpc>
                  <a:spcPts val="2688"/>
                </a:lnSpc>
                <a:spcBef>
                  <a:spcPct val="0"/>
                </a:spcBef>
              </a:pPr>
              <a:endParaRPr/>
            </a:p>
          </p:txBody>
        </p:sp>
      </p:grpSp>
      <p:grpSp>
        <p:nvGrpSpPr>
          <p:cNvPr id="16" name="Group 16"/>
          <p:cNvGrpSpPr/>
          <p:nvPr/>
        </p:nvGrpSpPr>
        <p:grpSpPr>
          <a:xfrm rot="2700000">
            <a:off x="-1210112" y="-2867552"/>
            <a:ext cx="2678793" cy="5735104"/>
            <a:chOff x="0" y="0"/>
            <a:chExt cx="705526" cy="1510480"/>
          </a:xfrm>
        </p:grpSpPr>
        <p:sp>
          <p:nvSpPr>
            <p:cNvPr id="17" name="Freeform 17"/>
            <p:cNvSpPr/>
            <p:nvPr/>
          </p:nvSpPr>
          <p:spPr>
            <a:xfrm>
              <a:off x="0" y="0"/>
              <a:ext cx="705526" cy="1510480"/>
            </a:xfrm>
            <a:custGeom>
              <a:avLst/>
              <a:gdLst/>
              <a:ahLst/>
              <a:cxnLst/>
              <a:rect l="l" t="t" r="r" b="b"/>
              <a:pathLst>
                <a:path w="705526" h="1510480">
                  <a:moveTo>
                    <a:pt x="0" y="0"/>
                  </a:moveTo>
                  <a:lnTo>
                    <a:pt x="705526" y="0"/>
                  </a:lnTo>
                  <a:lnTo>
                    <a:pt x="705526" y="1510480"/>
                  </a:lnTo>
                  <a:lnTo>
                    <a:pt x="0" y="1510480"/>
                  </a:lnTo>
                  <a:close/>
                </a:path>
              </a:pathLst>
            </a:custGeom>
            <a:solidFill>
              <a:srgbClr val="32245E">
                <a:alpha val="19608"/>
              </a:srgbClr>
            </a:solidFill>
          </p:spPr>
        </p:sp>
        <p:sp>
          <p:nvSpPr>
            <p:cNvPr id="18" name="TextBox 18"/>
            <p:cNvSpPr txBox="1"/>
            <p:nvPr/>
          </p:nvSpPr>
          <p:spPr>
            <a:xfrm>
              <a:off x="0" y="-38100"/>
              <a:ext cx="812800" cy="850900"/>
            </a:xfrm>
            <a:prstGeom prst="rect">
              <a:avLst/>
            </a:prstGeom>
          </p:spPr>
          <p:txBody>
            <a:bodyPr lIns="60960" tIns="60960" rIns="60960" bIns="60960" rtlCol="0" anchor="ctr"/>
            <a:lstStyle/>
            <a:p>
              <a:pPr algn="ctr">
                <a:lnSpc>
                  <a:spcPts val="2688"/>
                </a:lnSpc>
                <a:spcBef>
                  <a:spcPct val="0"/>
                </a:spcBef>
              </a:pPr>
              <a:endParaRPr/>
            </a:p>
          </p:txBody>
        </p:sp>
      </p:grpSp>
      <p:grpSp>
        <p:nvGrpSpPr>
          <p:cNvPr id="19" name="Group 19"/>
          <p:cNvGrpSpPr/>
          <p:nvPr/>
        </p:nvGrpSpPr>
        <p:grpSpPr>
          <a:xfrm rot="2700000">
            <a:off x="9871348" y="8115287"/>
            <a:ext cx="1186133" cy="1201968"/>
            <a:chOff x="0" y="0"/>
            <a:chExt cx="312397" cy="316568"/>
          </a:xfrm>
        </p:grpSpPr>
        <p:sp>
          <p:nvSpPr>
            <p:cNvPr id="20" name="Freeform 20"/>
            <p:cNvSpPr/>
            <p:nvPr/>
          </p:nvSpPr>
          <p:spPr>
            <a:xfrm>
              <a:off x="0" y="0"/>
              <a:ext cx="312397" cy="316568"/>
            </a:xfrm>
            <a:custGeom>
              <a:avLst/>
              <a:gdLst/>
              <a:ahLst/>
              <a:cxnLst/>
              <a:rect l="l" t="t" r="r" b="b"/>
              <a:pathLst>
                <a:path w="312397" h="316568">
                  <a:moveTo>
                    <a:pt x="0" y="0"/>
                  </a:moveTo>
                  <a:lnTo>
                    <a:pt x="312397" y="0"/>
                  </a:lnTo>
                  <a:lnTo>
                    <a:pt x="312397" y="316568"/>
                  </a:lnTo>
                  <a:lnTo>
                    <a:pt x="0" y="316568"/>
                  </a:lnTo>
                  <a:close/>
                </a:path>
              </a:pathLst>
            </a:custGeom>
            <a:solidFill>
              <a:srgbClr val="32245E">
                <a:alpha val="80000"/>
              </a:srgbClr>
            </a:solidFill>
          </p:spPr>
        </p:sp>
        <p:sp>
          <p:nvSpPr>
            <p:cNvPr id="21" name="TextBox 21"/>
            <p:cNvSpPr txBox="1"/>
            <p:nvPr/>
          </p:nvSpPr>
          <p:spPr>
            <a:xfrm>
              <a:off x="0" y="-28575"/>
              <a:ext cx="812800" cy="841375"/>
            </a:xfrm>
            <a:prstGeom prst="rect">
              <a:avLst/>
            </a:prstGeom>
          </p:spPr>
          <p:txBody>
            <a:bodyPr lIns="60960" tIns="60960" rIns="60960" bIns="60960" rtlCol="0" anchor="ctr"/>
            <a:lstStyle/>
            <a:p>
              <a:pPr algn="ctr">
                <a:lnSpc>
                  <a:spcPts val="2520"/>
                </a:lnSpc>
                <a:spcBef>
                  <a:spcPct val="0"/>
                </a:spcBef>
              </a:pPr>
              <a:endParaRPr/>
            </a:p>
          </p:txBody>
        </p:sp>
      </p:grpSp>
      <p:pic>
        <p:nvPicPr>
          <p:cNvPr id="22" name="Picture 22"/>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2700000">
            <a:off x="9515687" y="1583462"/>
            <a:ext cx="1270339" cy="1265576"/>
          </a:xfrm>
          <a:prstGeom prst="rect">
            <a:avLst/>
          </a:prstGeom>
        </p:spPr>
      </p:pic>
      <p:pic>
        <p:nvPicPr>
          <p:cNvPr id="23" name="Picture 23"/>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2700000">
            <a:off x="15813116" y="7737061"/>
            <a:ext cx="1604803" cy="1598785"/>
          </a:xfrm>
          <a:prstGeom prst="rect">
            <a:avLst/>
          </a:prstGeom>
        </p:spPr>
      </p:pic>
      <p:sp>
        <p:nvSpPr>
          <p:cNvPr id="24" name="TextBox 24"/>
          <p:cNvSpPr txBox="1"/>
          <p:nvPr/>
        </p:nvSpPr>
        <p:spPr>
          <a:xfrm>
            <a:off x="3436107" y="6893167"/>
            <a:ext cx="2875138" cy="400043"/>
          </a:xfrm>
          <a:prstGeom prst="rect">
            <a:avLst/>
          </a:prstGeom>
        </p:spPr>
        <p:txBody>
          <a:bodyPr lIns="0" tIns="0" rIns="0" bIns="0" rtlCol="0" anchor="t">
            <a:spAutoFit/>
          </a:bodyPr>
          <a:lstStyle/>
          <a:p>
            <a:pPr algn="ctr">
              <a:lnSpc>
                <a:spcPts val="3360"/>
              </a:lnSpc>
            </a:pPr>
            <a:r>
              <a:rPr lang="en-US" sz="2400" dirty="0">
                <a:solidFill>
                  <a:srgbClr val="FFFFFF"/>
                </a:solidFill>
                <a:latin typeface="Montserrat Semi-Bold Bold"/>
              </a:rPr>
              <a:t>REGISTER NOW</a:t>
            </a:r>
          </a:p>
        </p:txBody>
      </p:sp>
      <p:sp>
        <p:nvSpPr>
          <p:cNvPr id="25" name="TextBox 25"/>
          <p:cNvSpPr txBox="1"/>
          <p:nvPr/>
        </p:nvSpPr>
        <p:spPr>
          <a:xfrm>
            <a:off x="603352" y="3499873"/>
            <a:ext cx="8540648" cy="1712007"/>
          </a:xfrm>
          <a:prstGeom prst="rect">
            <a:avLst/>
          </a:prstGeom>
        </p:spPr>
        <p:txBody>
          <a:bodyPr lIns="0" tIns="0" rIns="0" bIns="0" rtlCol="0" anchor="t">
            <a:spAutoFit/>
          </a:bodyPr>
          <a:lstStyle/>
          <a:p>
            <a:pPr algn="ctr">
              <a:lnSpc>
                <a:spcPts val="6585"/>
              </a:lnSpc>
            </a:pPr>
            <a:r>
              <a:rPr lang="en-US" sz="7200">
                <a:solidFill>
                  <a:srgbClr val="32245E"/>
                </a:solidFill>
                <a:latin typeface="Planer"/>
              </a:rPr>
              <a:t>PASSPORT TO FUTUREME</a:t>
            </a:r>
          </a:p>
        </p:txBody>
      </p:sp>
      <p:sp>
        <p:nvSpPr>
          <p:cNvPr id="26" name="TextBox 26"/>
          <p:cNvSpPr txBox="1"/>
          <p:nvPr/>
        </p:nvSpPr>
        <p:spPr>
          <a:xfrm rot="2700000">
            <a:off x="13668563" y="1196155"/>
            <a:ext cx="3972094" cy="738102"/>
          </a:xfrm>
          <a:prstGeom prst="rect">
            <a:avLst/>
          </a:prstGeom>
        </p:spPr>
        <p:txBody>
          <a:bodyPr lIns="0" tIns="0" rIns="0" bIns="0" rtlCol="0" anchor="t">
            <a:spAutoFit/>
          </a:bodyPr>
          <a:lstStyle/>
          <a:p>
            <a:pPr algn="ctr">
              <a:lnSpc>
                <a:spcPts val="6042"/>
              </a:lnSpc>
            </a:pPr>
            <a:r>
              <a:rPr lang="en-US" sz="4315">
                <a:solidFill>
                  <a:srgbClr val="FFFFFF"/>
                </a:solidFill>
                <a:latin typeface="Montserrat Extra-Bold"/>
              </a:rPr>
              <a:t>FINANCE</a:t>
            </a:r>
          </a:p>
        </p:txBody>
      </p:sp>
      <p:sp>
        <p:nvSpPr>
          <p:cNvPr id="27" name="TextBox 27"/>
          <p:cNvSpPr txBox="1"/>
          <p:nvPr/>
        </p:nvSpPr>
        <p:spPr>
          <a:xfrm>
            <a:off x="1227507" y="5084993"/>
            <a:ext cx="7170082" cy="795089"/>
          </a:xfrm>
          <a:prstGeom prst="rect">
            <a:avLst/>
          </a:prstGeom>
        </p:spPr>
        <p:txBody>
          <a:bodyPr lIns="0" tIns="0" rIns="0" bIns="0" rtlCol="0" anchor="t">
            <a:spAutoFit/>
          </a:bodyPr>
          <a:lstStyle/>
          <a:p>
            <a:pPr algn="ctr">
              <a:lnSpc>
                <a:spcPts val="6215"/>
              </a:lnSpc>
            </a:pPr>
            <a:r>
              <a:rPr lang="en-US" sz="5400" dirty="0">
                <a:solidFill>
                  <a:srgbClr val="000000"/>
                </a:solidFill>
                <a:latin typeface="Planer" panose="020B0604020202020204" charset="0"/>
              </a:rPr>
              <a:t>Get Real Finance</a:t>
            </a:r>
          </a:p>
        </p:txBody>
      </p:sp>
      <p:pic>
        <p:nvPicPr>
          <p:cNvPr id="28" name="Picture 28"/>
          <p:cNvPicPr>
            <a:picLocks noChangeAspect="1"/>
          </p:cNvPicPr>
          <p:nvPr/>
        </p:nvPicPr>
        <p:blipFill>
          <a:blip r:embed="rId8"/>
          <a:srcRect/>
          <a:stretch>
            <a:fillRect/>
          </a:stretch>
        </p:blipFill>
        <p:spPr>
          <a:xfrm>
            <a:off x="398578" y="8852487"/>
            <a:ext cx="2744232" cy="101736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ChangeAspect="1"/>
          </p:cNvPicPr>
          <p:nvPr/>
        </p:nvPicPr>
        <p:blipFill>
          <a:blip r:embed="rId3"/>
          <a:srcRect/>
          <a:stretch>
            <a:fillRect/>
          </a:stretch>
        </p:blipFill>
        <p:spPr>
          <a:xfrm>
            <a:off x="398578" y="8852487"/>
            <a:ext cx="2744232" cy="1018796"/>
          </a:xfrm>
          <a:prstGeom prst="rect">
            <a:avLst/>
          </a:prstGeom>
        </p:spPr>
      </p:pic>
      <p:sp>
        <p:nvSpPr>
          <p:cNvPr id="2" name="TextBox 1">
            <a:extLst>
              <a:ext uri="{FF2B5EF4-FFF2-40B4-BE49-F238E27FC236}">
                <a16:creationId xmlns:a16="http://schemas.microsoft.com/office/drawing/2014/main" id="{86AE0244-4D80-7083-BD59-CD49C66A2FB9}"/>
              </a:ext>
            </a:extLst>
          </p:cNvPr>
          <p:cNvSpPr txBox="1"/>
          <p:nvPr/>
        </p:nvSpPr>
        <p:spPr>
          <a:xfrm>
            <a:off x="1981200" y="415717"/>
            <a:ext cx="14725510" cy="1107996"/>
          </a:xfrm>
          <a:prstGeom prst="rect">
            <a:avLst/>
          </a:prstGeom>
          <a:noFill/>
        </p:spPr>
        <p:txBody>
          <a:bodyPr wrap="square" rtlCol="0">
            <a:spAutoFit/>
          </a:bodyPr>
          <a:lstStyle/>
          <a:p>
            <a:pPr algn="ctr"/>
            <a:r>
              <a:rPr lang="en-GB" sz="6600" b="1" dirty="0">
                <a:solidFill>
                  <a:srgbClr val="002554"/>
                </a:solidFill>
                <a:latin typeface="Planer" panose="020B0604020202020204" charset="0"/>
              </a:rPr>
              <a:t>What does this look like on your payslip?</a:t>
            </a:r>
          </a:p>
        </p:txBody>
      </p:sp>
      <p:sp>
        <p:nvSpPr>
          <p:cNvPr id="6" name="TextBox 5">
            <a:extLst>
              <a:ext uri="{FF2B5EF4-FFF2-40B4-BE49-F238E27FC236}">
                <a16:creationId xmlns:a16="http://schemas.microsoft.com/office/drawing/2014/main" id="{288B38BD-35CF-07E9-D457-960DEBFB3903}"/>
              </a:ext>
            </a:extLst>
          </p:cNvPr>
          <p:cNvSpPr txBox="1"/>
          <p:nvPr/>
        </p:nvSpPr>
        <p:spPr>
          <a:xfrm>
            <a:off x="-990600" y="2247900"/>
            <a:ext cx="7525706"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4400" dirty="0">
                <a:solidFill>
                  <a:srgbClr val="002554"/>
                </a:solidFill>
                <a:latin typeface="Planer Bold"/>
              </a:rPr>
              <a:t>Apprentice Example</a:t>
            </a:r>
            <a:endParaRPr kumimoji="0" lang="en-GB" sz="4400" b="0" i="0" u="none" strike="noStrike" kern="1200" cap="none" spc="0" normalizeH="0" baseline="0" noProof="0" dirty="0">
              <a:ln>
                <a:noFill/>
              </a:ln>
              <a:solidFill>
                <a:srgbClr val="002554"/>
              </a:solidFill>
              <a:effectLst/>
              <a:uLnTx/>
              <a:uFillTx/>
              <a:latin typeface="Planer Bold"/>
            </a:endParaRPr>
          </a:p>
        </p:txBody>
      </p:sp>
      <p:pic>
        <p:nvPicPr>
          <p:cNvPr id="15" name="Picture 14">
            <a:extLst>
              <a:ext uri="{FF2B5EF4-FFF2-40B4-BE49-F238E27FC236}">
                <a16:creationId xmlns:a16="http://schemas.microsoft.com/office/drawing/2014/main" id="{2258C624-E3D6-D299-4801-C8DBCA7A9939}"/>
              </a:ext>
            </a:extLst>
          </p:cNvPr>
          <p:cNvPicPr>
            <a:picLocks noChangeAspect="1"/>
          </p:cNvPicPr>
          <p:nvPr/>
        </p:nvPicPr>
        <p:blipFill>
          <a:blip r:embed="rId4"/>
          <a:stretch>
            <a:fillRect/>
          </a:stretch>
        </p:blipFill>
        <p:spPr>
          <a:xfrm>
            <a:off x="5847396" y="1542763"/>
            <a:ext cx="11811000" cy="8453765"/>
          </a:xfrm>
          <a:prstGeom prst="rect">
            <a:avLst/>
          </a:prstGeom>
        </p:spPr>
      </p:pic>
    </p:spTree>
    <p:extLst>
      <p:ext uri="{BB962C8B-B14F-4D97-AF65-F5344CB8AC3E}">
        <p14:creationId xmlns:p14="http://schemas.microsoft.com/office/powerpoint/2010/main" val="2969143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ChangeAspect="1"/>
          </p:cNvPicPr>
          <p:nvPr/>
        </p:nvPicPr>
        <p:blipFill>
          <a:blip r:embed="rId3"/>
          <a:srcRect/>
          <a:stretch>
            <a:fillRect/>
          </a:stretch>
        </p:blipFill>
        <p:spPr>
          <a:xfrm>
            <a:off x="398578" y="8852487"/>
            <a:ext cx="2744232" cy="1018796"/>
          </a:xfrm>
          <a:prstGeom prst="rect">
            <a:avLst/>
          </a:prstGeom>
        </p:spPr>
      </p:pic>
      <p:sp>
        <p:nvSpPr>
          <p:cNvPr id="2" name="TextBox 1">
            <a:extLst>
              <a:ext uri="{FF2B5EF4-FFF2-40B4-BE49-F238E27FC236}">
                <a16:creationId xmlns:a16="http://schemas.microsoft.com/office/drawing/2014/main" id="{86AE0244-4D80-7083-BD59-CD49C66A2FB9}"/>
              </a:ext>
            </a:extLst>
          </p:cNvPr>
          <p:cNvSpPr txBox="1"/>
          <p:nvPr/>
        </p:nvSpPr>
        <p:spPr>
          <a:xfrm>
            <a:off x="1981200" y="415717"/>
            <a:ext cx="14725510" cy="1107996"/>
          </a:xfrm>
          <a:prstGeom prst="rect">
            <a:avLst/>
          </a:prstGeom>
          <a:noFill/>
        </p:spPr>
        <p:txBody>
          <a:bodyPr wrap="square" rtlCol="0">
            <a:spAutoFit/>
          </a:bodyPr>
          <a:lstStyle/>
          <a:p>
            <a:pPr algn="ctr"/>
            <a:r>
              <a:rPr lang="en-GB" sz="6600" b="1" dirty="0">
                <a:solidFill>
                  <a:srgbClr val="002554"/>
                </a:solidFill>
                <a:latin typeface="Planer" panose="020B0604020202020204" charset="0"/>
              </a:rPr>
              <a:t>What does this look like on your payslip?</a:t>
            </a:r>
          </a:p>
        </p:txBody>
      </p:sp>
      <p:sp>
        <p:nvSpPr>
          <p:cNvPr id="6" name="TextBox 5">
            <a:extLst>
              <a:ext uri="{FF2B5EF4-FFF2-40B4-BE49-F238E27FC236}">
                <a16:creationId xmlns:a16="http://schemas.microsoft.com/office/drawing/2014/main" id="{288B38BD-35CF-07E9-D457-960DEBFB3903}"/>
              </a:ext>
            </a:extLst>
          </p:cNvPr>
          <p:cNvSpPr txBox="1"/>
          <p:nvPr/>
        </p:nvSpPr>
        <p:spPr>
          <a:xfrm>
            <a:off x="-990600" y="2247900"/>
            <a:ext cx="7525706" cy="76944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4400" dirty="0">
                <a:solidFill>
                  <a:srgbClr val="002554"/>
                </a:solidFill>
                <a:latin typeface="Planer Bold"/>
              </a:rPr>
              <a:t>Graduate Example</a:t>
            </a:r>
            <a:endParaRPr kumimoji="0" lang="en-GB" sz="4400" b="0" i="0" u="none" strike="noStrike" kern="1200" cap="none" spc="0" normalizeH="0" baseline="0" noProof="0" dirty="0">
              <a:ln>
                <a:noFill/>
              </a:ln>
              <a:solidFill>
                <a:srgbClr val="002554"/>
              </a:solidFill>
              <a:effectLst/>
              <a:uLnTx/>
              <a:uFillTx/>
              <a:latin typeface="Planer Bold"/>
            </a:endParaRPr>
          </a:p>
        </p:txBody>
      </p:sp>
      <p:pic>
        <p:nvPicPr>
          <p:cNvPr id="5" name="Picture 4">
            <a:extLst>
              <a:ext uri="{FF2B5EF4-FFF2-40B4-BE49-F238E27FC236}">
                <a16:creationId xmlns:a16="http://schemas.microsoft.com/office/drawing/2014/main" id="{266267E4-7205-2FB7-409C-9C2B109C1651}"/>
              </a:ext>
            </a:extLst>
          </p:cNvPr>
          <p:cNvPicPr>
            <a:picLocks noChangeAspect="1"/>
          </p:cNvPicPr>
          <p:nvPr/>
        </p:nvPicPr>
        <p:blipFill rotWithShape="1">
          <a:blip r:embed="rId4"/>
          <a:srcRect r="602" b="762"/>
          <a:stretch/>
        </p:blipFill>
        <p:spPr>
          <a:xfrm>
            <a:off x="5787539" y="1523713"/>
            <a:ext cx="11930713" cy="8434480"/>
          </a:xfrm>
          <a:prstGeom prst="rect">
            <a:avLst/>
          </a:prstGeom>
        </p:spPr>
      </p:pic>
    </p:spTree>
    <p:extLst>
      <p:ext uri="{BB962C8B-B14F-4D97-AF65-F5344CB8AC3E}">
        <p14:creationId xmlns:p14="http://schemas.microsoft.com/office/powerpoint/2010/main" val="35713151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hlinkClick r:id="rId3"/>
            <a:extLst>
              <a:ext uri="{FF2B5EF4-FFF2-40B4-BE49-F238E27FC236}">
                <a16:creationId xmlns:a16="http://schemas.microsoft.com/office/drawing/2014/main" id="{8CDAB702-CA18-E6A0-4F57-F8248E248436}"/>
              </a:ext>
            </a:extLst>
          </p:cNvPr>
          <p:cNvSpPr txBox="1"/>
          <p:nvPr/>
        </p:nvSpPr>
        <p:spPr>
          <a:xfrm>
            <a:off x="914400" y="308400"/>
            <a:ext cx="4114797" cy="1754326"/>
          </a:xfrm>
          <a:prstGeom prst="rect">
            <a:avLst/>
          </a:prstGeom>
          <a:noFill/>
        </p:spPr>
        <p:txBody>
          <a:bodyPr wrap="square" rtlCol="0">
            <a:spAutoFit/>
          </a:bodyPr>
          <a:lstStyle/>
          <a:p>
            <a:r>
              <a:rPr lang="en-GB" sz="5400" dirty="0">
                <a:solidFill>
                  <a:srgbClr val="002554"/>
                </a:solidFill>
                <a:latin typeface="Planer Bold"/>
              </a:rPr>
              <a:t>Job role 1 – Art Therapist</a:t>
            </a:r>
          </a:p>
        </p:txBody>
      </p:sp>
      <p:sp>
        <p:nvSpPr>
          <p:cNvPr id="2" name="TextBox 1">
            <a:hlinkClick r:id="rId4"/>
            <a:extLst>
              <a:ext uri="{FF2B5EF4-FFF2-40B4-BE49-F238E27FC236}">
                <a16:creationId xmlns:a16="http://schemas.microsoft.com/office/drawing/2014/main" id="{D11DF3FC-79E7-C145-3A69-198C85B4616A}"/>
              </a:ext>
            </a:extLst>
          </p:cNvPr>
          <p:cNvSpPr txBox="1"/>
          <p:nvPr/>
        </p:nvSpPr>
        <p:spPr>
          <a:xfrm>
            <a:off x="10210800" y="308399"/>
            <a:ext cx="4800600" cy="1754326"/>
          </a:xfrm>
          <a:prstGeom prst="rect">
            <a:avLst/>
          </a:prstGeom>
          <a:noFill/>
        </p:spPr>
        <p:txBody>
          <a:bodyPr wrap="square" rtlCol="0">
            <a:spAutoFit/>
          </a:bodyPr>
          <a:lstStyle/>
          <a:p>
            <a:r>
              <a:rPr lang="en-GB" sz="5400" dirty="0">
                <a:solidFill>
                  <a:srgbClr val="002554"/>
                </a:solidFill>
                <a:latin typeface="Planer Bold"/>
              </a:rPr>
              <a:t>Job role 2 – Police Officer</a:t>
            </a:r>
          </a:p>
        </p:txBody>
      </p:sp>
      <p:sp>
        <p:nvSpPr>
          <p:cNvPr id="8" name="TextBox 7">
            <a:extLst>
              <a:ext uri="{FF2B5EF4-FFF2-40B4-BE49-F238E27FC236}">
                <a16:creationId xmlns:a16="http://schemas.microsoft.com/office/drawing/2014/main" id="{10458254-DEA8-4393-FCBE-EF702F1E5635}"/>
              </a:ext>
            </a:extLst>
          </p:cNvPr>
          <p:cNvSpPr txBox="1"/>
          <p:nvPr/>
        </p:nvSpPr>
        <p:spPr>
          <a:xfrm>
            <a:off x="850565" y="2842671"/>
            <a:ext cx="8096250" cy="1569660"/>
          </a:xfrm>
          <a:prstGeom prst="rect">
            <a:avLst/>
          </a:prstGeom>
          <a:noFill/>
        </p:spPr>
        <p:txBody>
          <a:bodyPr wrap="square" rtlCol="0">
            <a:spAutoFit/>
          </a:bodyPr>
          <a:lstStyle/>
          <a:p>
            <a:r>
              <a:rPr lang="en-GB" sz="3200" dirty="0">
                <a:solidFill>
                  <a:srgbClr val="5B507E"/>
                </a:solidFill>
                <a:latin typeface="Planer 2" panose="020B0604020202020204" charset="0"/>
                <a:cs typeface="Planer 2" panose="020B0604020202020204" charset="0"/>
              </a:rPr>
              <a:t>Art therapists help people express difficult thoughts and feelings through creative activities.</a:t>
            </a:r>
          </a:p>
        </p:txBody>
      </p:sp>
      <p:sp>
        <p:nvSpPr>
          <p:cNvPr id="9" name="TextBox 8">
            <a:extLst>
              <a:ext uri="{FF2B5EF4-FFF2-40B4-BE49-F238E27FC236}">
                <a16:creationId xmlns:a16="http://schemas.microsoft.com/office/drawing/2014/main" id="{CDE2580D-276E-3EF4-B3FE-1E5900F6D778}"/>
              </a:ext>
            </a:extLst>
          </p:cNvPr>
          <p:cNvSpPr txBox="1"/>
          <p:nvPr/>
        </p:nvSpPr>
        <p:spPr>
          <a:xfrm>
            <a:off x="10115550" y="2842671"/>
            <a:ext cx="8096250" cy="1569660"/>
          </a:xfrm>
          <a:prstGeom prst="rect">
            <a:avLst/>
          </a:prstGeom>
          <a:noFill/>
        </p:spPr>
        <p:txBody>
          <a:bodyPr wrap="square" rtlCol="0">
            <a:spAutoFit/>
          </a:bodyPr>
          <a:lstStyle/>
          <a:p>
            <a:r>
              <a:rPr lang="en-GB" sz="3200" dirty="0">
                <a:solidFill>
                  <a:srgbClr val="5B507E"/>
                </a:solidFill>
                <a:latin typeface="Planer 2" panose="020B0604020202020204" charset="0"/>
                <a:cs typeface="Planer 2" panose="020B0604020202020204" charset="0"/>
              </a:rPr>
              <a:t>Police officers keep law and order, investigate crime, and support crime prevention.</a:t>
            </a:r>
          </a:p>
        </p:txBody>
      </p:sp>
      <p:sp>
        <p:nvSpPr>
          <p:cNvPr id="10" name="TextBox 9">
            <a:extLst>
              <a:ext uri="{FF2B5EF4-FFF2-40B4-BE49-F238E27FC236}">
                <a16:creationId xmlns:a16="http://schemas.microsoft.com/office/drawing/2014/main" id="{8695A43B-F6A5-CCF0-C3B0-48494F620A9A}"/>
              </a:ext>
            </a:extLst>
          </p:cNvPr>
          <p:cNvSpPr txBox="1"/>
          <p:nvPr/>
        </p:nvSpPr>
        <p:spPr>
          <a:xfrm>
            <a:off x="831515" y="5306821"/>
            <a:ext cx="7245685" cy="1323439"/>
          </a:xfrm>
          <a:prstGeom prst="rect">
            <a:avLst/>
          </a:prstGeom>
          <a:noFill/>
        </p:spPr>
        <p:txBody>
          <a:bodyPr wrap="square" rtlCol="0">
            <a:spAutoFit/>
          </a:bodyPr>
          <a:lstStyle/>
          <a:p>
            <a:r>
              <a:rPr lang="en-GB" sz="4000" b="1" dirty="0">
                <a:solidFill>
                  <a:srgbClr val="5B507E"/>
                </a:solidFill>
                <a:latin typeface="Planer 2" panose="020B0604020202020204" charset="0"/>
                <a:cs typeface="Planer 2" panose="020B0604020202020204" charset="0"/>
              </a:rPr>
              <a:t>Education route</a:t>
            </a:r>
            <a:r>
              <a:rPr lang="en-GB" sz="4000" dirty="0">
                <a:solidFill>
                  <a:srgbClr val="5B507E"/>
                </a:solidFill>
                <a:latin typeface="Planer 2" panose="020B0604020202020204" charset="0"/>
                <a:cs typeface="Planer 2" panose="020B0604020202020204" charset="0"/>
              </a:rPr>
              <a:t>: University degree</a:t>
            </a:r>
          </a:p>
        </p:txBody>
      </p:sp>
      <p:sp>
        <p:nvSpPr>
          <p:cNvPr id="11" name="TextBox 10">
            <a:extLst>
              <a:ext uri="{FF2B5EF4-FFF2-40B4-BE49-F238E27FC236}">
                <a16:creationId xmlns:a16="http://schemas.microsoft.com/office/drawing/2014/main" id="{4141B902-3338-1730-B2C8-3B6C64AE0988}"/>
              </a:ext>
            </a:extLst>
          </p:cNvPr>
          <p:cNvSpPr txBox="1"/>
          <p:nvPr/>
        </p:nvSpPr>
        <p:spPr>
          <a:xfrm>
            <a:off x="831516" y="7581900"/>
            <a:ext cx="7245685" cy="1754326"/>
          </a:xfrm>
          <a:prstGeom prst="rect">
            <a:avLst/>
          </a:prstGeom>
          <a:noFill/>
        </p:spPr>
        <p:txBody>
          <a:bodyPr wrap="square" rtlCol="0">
            <a:spAutoFit/>
          </a:bodyPr>
          <a:lstStyle/>
          <a:p>
            <a:r>
              <a:rPr lang="en-GB" sz="3600" dirty="0">
                <a:solidFill>
                  <a:srgbClr val="5B507E"/>
                </a:solidFill>
                <a:latin typeface="Planer 2" panose="020B0604020202020204" charset="0"/>
                <a:cs typeface="Planer 2" panose="020B0604020202020204" charset="0"/>
              </a:rPr>
              <a:t>Starting salary: £33,706</a:t>
            </a:r>
          </a:p>
          <a:p>
            <a:r>
              <a:rPr lang="en-GB" sz="3600" dirty="0">
                <a:solidFill>
                  <a:srgbClr val="5B507E"/>
                </a:solidFill>
                <a:latin typeface="Planer 2" panose="020B0604020202020204" charset="0"/>
                <a:cs typeface="Planer 2" panose="020B0604020202020204" charset="0"/>
              </a:rPr>
              <a:t>Monthly salary: £2,808.83</a:t>
            </a:r>
            <a:br>
              <a:rPr lang="en-GB" sz="3600" dirty="0">
                <a:solidFill>
                  <a:srgbClr val="5B507E"/>
                </a:solidFill>
                <a:latin typeface="Planer 2" panose="020B0604020202020204" charset="0"/>
                <a:cs typeface="Planer 2" panose="020B0604020202020204" charset="0"/>
              </a:rPr>
            </a:br>
            <a:r>
              <a:rPr lang="en-GB" sz="3600" dirty="0">
                <a:solidFill>
                  <a:srgbClr val="5B507E"/>
                </a:solidFill>
                <a:latin typeface="Planer 2" panose="020B0604020202020204" charset="0"/>
                <a:cs typeface="Planer 2" panose="020B0604020202020204" charset="0"/>
              </a:rPr>
              <a:t>Monthly take home pay: £2,245.20</a:t>
            </a:r>
          </a:p>
        </p:txBody>
      </p:sp>
      <p:sp>
        <p:nvSpPr>
          <p:cNvPr id="12" name="TextBox 11">
            <a:extLst>
              <a:ext uri="{FF2B5EF4-FFF2-40B4-BE49-F238E27FC236}">
                <a16:creationId xmlns:a16="http://schemas.microsoft.com/office/drawing/2014/main" id="{58668270-F744-B8E2-8CBE-F793CE759489}"/>
              </a:ext>
            </a:extLst>
          </p:cNvPr>
          <p:cNvSpPr txBox="1"/>
          <p:nvPr/>
        </p:nvSpPr>
        <p:spPr>
          <a:xfrm>
            <a:off x="10134600" y="5306820"/>
            <a:ext cx="7245685" cy="1323439"/>
          </a:xfrm>
          <a:prstGeom prst="rect">
            <a:avLst/>
          </a:prstGeom>
          <a:noFill/>
        </p:spPr>
        <p:txBody>
          <a:bodyPr wrap="square" rtlCol="0">
            <a:spAutoFit/>
          </a:bodyPr>
          <a:lstStyle/>
          <a:p>
            <a:r>
              <a:rPr lang="en-GB" sz="4000" b="1" dirty="0">
                <a:solidFill>
                  <a:srgbClr val="5B507E"/>
                </a:solidFill>
                <a:latin typeface="Planer 2" panose="020B0604020202020204" charset="0"/>
                <a:cs typeface="Planer 2" panose="020B0604020202020204" charset="0"/>
              </a:rPr>
              <a:t>Education route</a:t>
            </a:r>
            <a:r>
              <a:rPr lang="en-GB" sz="4000" dirty="0">
                <a:solidFill>
                  <a:srgbClr val="5B507E"/>
                </a:solidFill>
                <a:latin typeface="Planer 2" panose="020B0604020202020204" charset="0"/>
                <a:cs typeface="Planer 2" panose="020B0604020202020204" charset="0"/>
              </a:rPr>
              <a:t>: Degree apprenticeship</a:t>
            </a:r>
          </a:p>
        </p:txBody>
      </p:sp>
      <p:sp>
        <p:nvSpPr>
          <p:cNvPr id="13" name="TextBox 12">
            <a:extLst>
              <a:ext uri="{FF2B5EF4-FFF2-40B4-BE49-F238E27FC236}">
                <a16:creationId xmlns:a16="http://schemas.microsoft.com/office/drawing/2014/main" id="{0EBF277F-8D9D-D906-95F6-CEE24DC8D07D}"/>
              </a:ext>
            </a:extLst>
          </p:cNvPr>
          <p:cNvSpPr txBox="1"/>
          <p:nvPr/>
        </p:nvSpPr>
        <p:spPr>
          <a:xfrm>
            <a:off x="10115550" y="7581900"/>
            <a:ext cx="7245685" cy="1754326"/>
          </a:xfrm>
          <a:prstGeom prst="rect">
            <a:avLst/>
          </a:prstGeom>
          <a:noFill/>
        </p:spPr>
        <p:txBody>
          <a:bodyPr wrap="square" rtlCol="0">
            <a:spAutoFit/>
          </a:bodyPr>
          <a:lstStyle/>
          <a:p>
            <a:r>
              <a:rPr lang="en-GB" sz="3600" dirty="0">
                <a:solidFill>
                  <a:srgbClr val="5B507E"/>
                </a:solidFill>
                <a:latin typeface="Planer 2" panose="020B0604020202020204" charset="0"/>
                <a:cs typeface="Planer 2" panose="020B0604020202020204" charset="0"/>
              </a:rPr>
              <a:t>Starting salary: £19,164</a:t>
            </a:r>
          </a:p>
          <a:p>
            <a:r>
              <a:rPr lang="en-GB" sz="3600" dirty="0">
                <a:solidFill>
                  <a:srgbClr val="5B507E"/>
                </a:solidFill>
                <a:latin typeface="Planer 2" panose="020B0604020202020204" charset="0"/>
                <a:cs typeface="Planer 2" panose="020B0604020202020204" charset="0"/>
              </a:rPr>
              <a:t>Monthly salary: £1,597</a:t>
            </a:r>
            <a:br>
              <a:rPr lang="en-GB" sz="3600" dirty="0">
                <a:solidFill>
                  <a:srgbClr val="5B507E"/>
                </a:solidFill>
                <a:latin typeface="Planer 2" panose="020B0604020202020204" charset="0"/>
                <a:cs typeface="Planer 2" panose="020B0604020202020204" charset="0"/>
              </a:rPr>
            </a:br>
            <a:r>
              <a:rPr lang="en-GB" sz="3600" dirty="0">
                <a:solidFill>
                  <a:srgbClr val="5B507E"/>
                </a:solidFill>
                <a:latin typeface="Planer 2" panose="020B0604020202020204" charset="0"/>
                <a:cs typeface="Planer 2" panose="020B0604020202020204" charset="0"/>
              </a:rPr>
              <a:t>Monthly take home pay: £1,421.16</a:t>
            </a:r>
          </a:p>
        </p:txBody>
      </p:sp>
      <p:pic>
        <p:nvPicPr>
          <p:cNvPr id="15" name="Graphic 14" descr="Palette with solid fill">
            <a:extLst>
              <a:ext uri="{FF2B5EF4-FFF2-40B4-BE49-F238E27FC236}">
                <a16:creationId xmlns:a16="http://schemas.microsoft.com/office/drawing/2014/main" id="{24AC0113-5B50-9918-9BCA-67B330EAA93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668699" y="145449"/>
            <a:ext cx="2080226" cy="2080226"/>
          </a:xfrm>
          <a:prstGeom prst="rect">
            <a:avLst/>
          </a:prstGeom>
        </p:spPr>
      </p:pic>
      <p:pic>
        <p:nvPicPr>
          <p:cNvPr id="17" name="Graphic 16" descr="Paint brush with solid fill">
            <a:extLst>
              <a:ext uri="{FF2B5EF4-FFF2-40B4-BE49-F238E27FC236}">
                <a16:creationId xmlns:a16="http://schemas.microsoft.com/office/drawing/2014/main" id="{8ADF2714-2222-EEB8-CA60-2C8CE0B541E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504">
            <a:off x="7133144" y="1036994"/>
            <a:ext cx="1625933" cy="1625933"/>
          </a:xfrm>
          <a:prstGeom prst="rect">
            <a:avLst/>
          </a:prstGeom>
        </p:spPr>
      </p:pic>
      <p:pic>
        <p:nvPicPr>
          <p:cNvPr id="19" name="Graphic 18" descr="Police male outline">
            <a:extLst>
              <a:ext uri="{FF2B5EF4-FFF2-40B4-BE49-F238E27FC236}">
                <a16:creationId xmlns:a16="http://schemas.microsoft.com/office/drawing/2014/main" id="{E192020D-0383-4F6A-2E67-BA484C81E49F}"/>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4676826" y="383927"/>
            <a:ext cx="1678798" cy="1678798"/>
          </a:xfrm>
          <a:prstGeom prst="rect">
            <a:avLst/>
          </a:prstGeom>
        </p:spPr>
      </p:pic>
      <p:pic>
        <p:nvPicPr>
          <p:cNvPr id="21" name="Graphic 20" descr="Siren with solid fill">
            <a:extLst>
              <a:ext uri="{FF2B5EF4-FFF2-40B4-BE49-F238E27FC236}">
                <a16:creationId xmlns:a16="http://schemas.microsoft.com/office/drawing/2014/main" id="{7723D3F9-C72A-5B40-32BC-A07EBDF08F8C}"/>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6059149" y="919727"/>
            <a:ext cx="1004532" cy="1004532"/>
          </a:xfrm>
          <a:prstGeom prst="rect">
            <a:avLst/>
          </a:prstGeom>
        </p:spPr>
      </p:pic>
      <p:cxnSp>
        <p:nvCxnSpPr>
          <p:cNvPr id="3" name="Straight Connector 2">
            <a:extLst>
              <a:ext uri="{FF2B5EF4-FFF2-40B4-BE49-F238E27FC236}">
                <a16:creationId xmlns:a16="http://schemas.microsoft.com/office/drawing/2014/main" id="{C2D78FC0-E534-20E6-A422-43747CF2F60D}"/>
              </a:ext>
            </a:extLst>
          </p:cNvPr>
          <p:cNvCxnSpPr>
            <a:cxnSpLocks/>
          </p:cNvCxnSpPr>
          <p:nvPr/>
        </p:nvCxnSpPr>
        <p:spPr>
          <a:xfrm>
            <a:off x="9144000" y="0"/>
            <a:ext cx="0" cy="10287000"/>
          </a:xfrm>
          <a:prstGeom prst="line">
            <a:avLst/>
          </a:prstGeom>
          <a:ln w="76200">
            <a:solidFill>
              <a:srgbClr val="002554"/>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809947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hlinkClick r:id="rId3"/>
            <a:extLst>
              <a:ext uri="{FF2B5EF4-FFF2-40B4-BE49-F238E27FC236}">
                <a16:creationId xmlns:a16="http://schemas.microsoft.com/office/drawing/2014/main" id="{8CDAB702-CA18-E6A0-4F57-F8248E248436}"/>
              </a:ext>
            </a:extLst>
          </p:cNvPr>
          <p:cNvSpPr txBox="1"/>
          <p:nvPr/>
        </p:nvSpPr>
        <p:spPr>
          <a:xfrm>
            <a:off x="914400" y="308400"/>
            <a:ext cx="5638800" cy="1754326"/>
          </a:xfrm>
          <a:prstGeom prst="rect">
            <a:avLst/>
          </a:prstGeom>
          <a:noFill/>
        </p:spPr>
        <p:txBody>
          <a:bodyPr wrap="square" rtlCol="0">
            <a:spAutoFit/>
          </a:bodyPr>
          <a:lstStyle/>
          <a:p>
            <a:r>
              <a:rPr lang="en-GB" sz="5400" dirty="0">
                <a:solidFill>
                  <a:srgbClr val="002554"/>
                </a:solidFill>
                <a:latin typeface="Planer Bold"/>
              </a:rPr>
              <a:t>Job role 3 – Quantity Surveyor</a:t>
            </a:r>
          </a:p>
        </p:txBody>
      </p:sp>
      <p:sp>
        <p:nvSpPr>
          <p:cNvPr id="2" name="TextBox 1">
            <a:hlinkClick r:id="rId4"/>
            <a:extLst>
              <a:ext uri="{FF2B5EF4-FFF2-40B4-BE49-F238E27FC236}">
                <a16:creationId xmlns:a16="http://schemas.microsoft.com/office/drawing/2014/main" id="{D11DF3FC-79E7-C145-3A69-198C85B4616A}"/>
              </a:ext>
            </a:extLst>
          </p:cNvPr>
          <p:cNvSpPr txBox="1"/>
          <p:nvPr/>
        </p:nvSpPr>
        <p:spPr>
          <a:xfrm>
            <a:off x="10210800" y="308399"/>
            <a:ext cx="4670254" cy="1754326"/>
          </a:xfrm>
          <a:prstGeom prst="rect">
            <a:avLst/>
          </a:prstGeom>
          <a:noFill/>
        </p:spPr>
        <p:txBody>
          <a:bodyPr wrap="square" rtlCol="0">
            <a:spAutoFit/>
          </a:bodyPr>
          <a:lstStyle/>
          <a:p>
            <a:r>
              <a:rPr lang="en-GB" sz="5400" dirty="0">
                <a:solidFill>
                  <a:srgbClr val="002554"/>
                </a:solidFill>
                <a:latin typeface="Planer Bold"/>
              </a:rPr>
              <a:t>Job role 4 – Head Chef</a:t>
            </a:r>
          </a:p>
        </p:txBody>
      </p:sp>
      <p:sp>
        <p:nvSpPr>
          <p:cNvPr id="8" name="TextBox 7">
            <a:extLst>
              <a:ext uri="{FF2B5EF4-FFF2-40B4-BE49-F238E27FC236}">
                <a16:creationId xmlns:a16="http://schemas.microsoft.com/office/drawing/2014/main" id="{10458254-DEA8-4393-FCBE-EF702F1E5635}"/>
              </a:ext>
            </a:extLst>
          </p:cNvPr>
          <p:cNvSpPr txBox="1"/>
          <p:nvPr/>
        </p:nvSpPr>
        <p:spPr>
          <a:xfrm>
            <a:off x="869615" y="2634271"/>
            <a:ext cx="8096250" cy="1569660"/>
          </a:xfrm>
          <a:prstGeom prst="rect">
            <a:avLst/>
          </a:prstGeom>
          <a:noFill/>
        </p:spPr>
        <p:txBody>
          <a:bodyPr wrap="square" rtlCol="0">
            <a:spAutoFit/>
          </a:bodyPr>
          <a:lstStyle/>
          <a:p>
            <a:r>
              <a:rPr lang="en-GB" sz="3200" dirty="0">
                <a:solidFill>
                  <a:srgbClr val="5B507E"/>
                </a:solidFill>
                <a:latin typeface="Planer 2" panose="020B0604020202020204" charset="0"/>
                <a:cs typeface="Planer 2" panose="020B0604020202020204" charset="0"/>
              </a:rPr>
              <a:t>Quantity surveyors oversee construction projects, managing risks and controlling costs.</a:t>
            </a:r>
          </a:p>
        </p:txBody>
      </p:sp>
      <p:sp>
        <p:nvSpPr>
          <p:cNvPr id="10" name="TextBox 9">
            <a:extLst>
              <a:ext uri="{FF2B5EF4-FFF2-40B4-BE49-F238E27FC236}">
                <a16:creationId xmlns:a16="http://schemas.microsoft.com/office/drawing/2014/main" id="{8695A43B-F6A5-CCF0-C3B0-48494F620A9A}"/>
              </a:ext>
            </a:extLst>
          </p:cNvPr>
          <p:cNvSpPr txBox="1"/>
          <p:nvPr/>
        </p:nvSpPr>
        <p:spPr>
          <a:xfrm>
            <a:off x="895349" y="5162551"/>
            <a:ext cx="7245685" cy="1323439"/>
          </a:xfrm>
          <a:prstGeom prst="rect">
            <a:avLst/>
          </a:prstGeom>
          <a:noFill/>
        </p:spPr>
        <p:txBody>
          <a:bodyPr wrap="square" rtlCol="0">
            <a:spAutoFit/>
          </a:bodyPr>
          <a:lstStyle/>
          <a:p>
            <a:r>
              <a:rPr lang="en-GB" sz="4000" b="1" dirty="0">
                <a:solidFill>
                  <a:srgbClr val="5B507E"/>
                </a:solidFill>
                <a:latin typeface="Planer 2" panose="020B0604020202020204" charset="0"/>
                <a:cs typeface="Planer 2" panose="020B0604020202020204" charset="0"/>
              </a:rPr>
              <a:t>Education route</a:t>
            </a:r>
            <a:r>
              <a:rPr lang="en-GB" sz="4000" dirty="0">
                <a:solidFill>
                  <a:srgbClr val="5B507E"/>
                </a:solidFill>
                <a:latin typeface="Planer 2" panose="020B0604020202020204" charset="0"/>
                <a:cs typeface="Planer 2" panose="020B0604020202020204" charset="0"/>
              </a:rPr>
              <a:t>: Apprenticeship</a:t>
            </a:r>
          </a:p>
        </p:txBody>
      </p:sp>
      <p:sp>
        <p:nvSpPr>
          <p:cNvPr id="11" name="TextBox 10">
            <a:extLst>
              <a:ext uri="{FF2B5EF4-FFF2-40B4-BE49-F238E27FC236}">
                <a16:creationId xmlns:a16="http://schemas.microsoft.com/office/drawing/2014/main" id="{4141B902-3338-1730-B2C8-3B6C64AE0988}"/>
              </a:ext>
            </a:extLst>
          </p:cNvPr>
          <p:cNvSpPr txBox="1"/>
          <p:nvPr/>
        </p:nvSpPr>
        <p:spPr>
          <a:xfrm>
            <a:off x="895349" y="7353302"/>
            <a:ext cx="7245685" cy="1754326"/>
          </a:xfrm>
          <a:prstGeom prst="rect">
            <a:avLst/>
          </a:prstGeom>
          <a:noFill/>
        </p:spPr>
        <p:txBody>
          <a:bodyPr wrap="square" rtlCol="0">
            <a:spAutoFit/>
          </a:bodyPr>
          <a:lstStyle/>
          <a:p>
            <a:r>
              <a:rPr lang="en-GB" sz="3600" dirty="0">
                <a:solidFill>
                  <a:srgbClr val="5B507E"/>
                </a:solidFill>
                <a:latin typeface="Planer 2" panose="020B0604020202020204" charset="0"/>
                <a:cs typeface="Planer 2" panose="020B0604020202020204" charset="0"/>
              </a:rPr>
              <a:t>Starting salary: £25,000</a:t>
            </a:r>
          </a:p>
          <a:p>
            <a:r>
              <a:rPr lang="en-GB" sz="3600" dirty="0">
                <a:solidFill>
                  <a:srgbClr val="5B507E"/>
                </a:solidFill>
                <a:latin typeface="Planer 2" panose="020B0604020202020204" charset="0"/>
                <a:cs typeface="Planer 2" panose="020B0604020202020204" charset="0"/>
              </a:rPr>
              <a:t>Monthly salary: £2,083.33</a:t>
            </a:r>
            <a:br>
              <a:rPr lang="en-GB" sz="3600" dirty="0">
                <a:solidFill>
                  <a:srgbClr val="5B507E"/>
                </a:solidFill>
                <a:latin typeface="Planer 2" panose="020B0604020202020204" charset="0"/>
                <a:cs typeface="Planer 2" panose="020B0604020202020204" charset="0"/>
              </a:rPr>
            </a:br>
            <a:r>
              <a:rPr lang="en-GB" sz="3600" dirty="0">
                <a:solidFill>
                  <a:srgbClr val="5B507E"/>
                </a:solidFill>
                <a:latin typeface="Planer 2" panose="020B0604020202020204" charset="0"/>
                <a:cs typeface="Planer 2" panose="020B0604020202020204" charset="0"/>
              </a:rPr>
              <a:t>Monthly take home pay: £1,751.86</a:t>
            </a:r>
          </a:p>
        </p:txBody>
      </p:sp>
      <p:sp>
        <p:nvSpPr>
          <p:cNvPr id="12" name="TextBox 11">
            <a:extLst>
              <a:ext uri="{FF2B5EF4-FFF2-40B4-BE49-F238E27FC236}">
                <a16:creationId xmlns:a16="http://schemas.microsoft.com/office/drawing/2014/main" id="{58668270-F744-B8E2-8CBE-F793CE759489}"/>
              </a:ext>
            </a:extLst>
          </p:cNvPr>
          <p:cNvSpPr txBox="1"/>
          <p:nvPr/>
        </p:nvSpPr>
        <p:spPr>
          <a:xfrm>
            <a:off x="10172699" y="5162550"/>
            <a:ext cx="8020049" cy="1323439"/>
          </a:xfrm>
          <a:prstGeom prst="rect">
            <a:avLst/>
          </a:prstGeom>
          <a:noFill/>
        </p:spPr>
        <p:txBody>
          <a:bodyPr wrap="square" rtlCol="0">
            <a:spAutoFit/>
          </a:bodyPr>
          <a:lstStyle/>
          <a:p>
            <a:r>
              <a:rPr lang="en-GB" sz="4000" b="1" dirty="0">
                <a:solidFill>
                  <a:srgbClr val="5B507E"/>
                </a:solidFill>
                <a:latin typeface="Planer 2" panose="020B0604020202020204" charset="0"/>
                <a:cs typeface="Planer 2" panose="020B0604020202020204" charset="0"/>
              </a:rPr>
              <a:t>Education route</a:t>
            </a:r>
            <a:r>
              <a:rPr lang="en-GB" sz="4000" dirty="0">
                <a:solidFill>
                  <a:srgbClr val="5B507E"/>
                </a:solidFill>
                <a:latin typeface="Planer 2" panose="020B0604020202020204" charset="0"/>
                <a:cs typeface="Planer 2" panose="020B0604020202020204" charset="0"/>
              </a:rPr>
              <a:t>: Level 4 qualification (studied at college)</a:t>
            </a:r>
          </a:p>
        </p:txBody>
      </p:sp>
      <p:sp>
        <p:nvSpPr>
          <p:cNvPr id="13" name="TextBox 12">
            <a:extLst>
              <a:ext uri="{FF2B5EF4-FFF2-40B4-BE49-F238E27FC236}">
                <a16:creationId xmlns:a16="http://schemas.microsoft.com/office/drawing/2014/main" id="{0EBF277F-8D9D-D906-95F6-CEE24DC8D07D}"/>
              </a:ext>
            </a:extLst>
          </p:cNvPr>
          <p:cNvSpPr txBox="1"/>
          <p:nvPr/>
        </p:nvSpPr>
        <p:spPr>
          <a:xfrm>
            <a:off x="10089815" y="7353300"/>
            <a:ext cx="7245685" cy="1754326"/>
          </a:xfrm>
          <a:prstGeom prst="rect">
            <a:avLst/>
          </a:prstGeom>
          <a:noFill/>
        </p:spPr>
        <p:txBody>
          <a:bodyPr wrap="square" rtlCol="0">
            <a:spAutoFit/>
          </a:bodyPr>
          <a:lstStyle/>
          <a:p>
            <a:r>
              <a:rPr lang="en-GB" sz="3600" dirty="0">
                <a:solidFill>
                  <a:srgbClr val="5B507E"/>
                </a:solidFill>
                <a:latin typeface="Planer 2" panose="020B0604020202020204" charset="0"/>
                <a:cs typeface="Planer 2" panose="020B0604020202020204" charset="0"/>
              </a:rPr>
              <a:t>Starting salary: £23,000</a:t>
            </a:r>
          </a:p>
          <a:p>
            <a:r>
              <a:rPr lang="en-GB" sz="3600" dirty="0">
                <a:solidFill>
                  <a:srgbClr val="5B507E"/>
                </a:solidFill>
                <a:latin typeface="Planer 2" panose="020B0604020202020204" charset="0"/>
                <a:cs typeface="Planer 2" panose="020B0604020202020204" charset="0"/>
              </a:rPr>
              <a:t>Monthly salary: £1,916.67</a:t>
            </a:r>
            <a:br>
              <a:rPr lang="en-GB" sz="3600" dirty="0">
                <a:solidFill>
                  <a:srgbClr val="5B507E"/>
                </a:solidFill>
                <a:latin typeface="Planer 2" panose="020B0604020202020204" charset="0"/>
                <a:cs typeface="Planer 2" panose="020B0604020202020204" charset="0"/>
              </a:rPr>
            </a:br>
            <a:r>
              <a:rPr lang="en-GB" sz="3600" dirty="0">
                <a:solidFill>
                  <a:srgbClr val="5B507E"/>
                </a:solidFill>
                <a:latin typeface="Planer 2" panose="020B0604020202020204" charset="0"/>
                <a:cs typeface="Planer 2" panose="020B0604020202020204" charset="0"/>
              </a:rPr>
              <a:t>Monthly take home pay: £1,638.54</a:t>
            </a:r>
          </a:p>
        </p:txBody>
      </p:sp>
      <p:pic>
        <p:nvPicPr>
          <p:cNvPr id="4" name="Graphic 3" descr="Crane with solid fill">
            <a:extLst>
              <a:ext uri="{FF2B5EF4-FFF2-40B4-BE49-F238E27FC236}">
                <a16:creationId xmlns:a16="http://schemas.microsoft.com/office/drawing/2014/main" id="{621D4FD9-6DA4-B642-D80E-A870B56BEF6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278940" y="157114"/>
            <a:ext cx="1569660" cy="1569660"/>
          </a:xfrm>
          <a:prstGeom prst="rect">
            <a:avLst/>
          </a:prstGeom>
        </p:spPr>
      </p:pic>
      <p:pic>
        <p:nvPicPr>
          <p:cNvPr id="14" name="Graphic 13" descr="Construction worker female outline">
            <a:extLst>
              <a:ext uri="{FF2B5EF4-FFF2-40B4-BE49-F238E27FC236}">
                <a16:creationId xmlns:a16="http://schemas.microsoft.com/office/drawing/2014/main" id="{2B2382FE-E548-42CA-B2F0-287B15FD5B6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556166" y="987598"/>
            <a:ext cx="1213017" cy="1213017"/>
          </a:xfrm>
          <a:prstGeom prst="rect">
            <a:avLst/>
          </a:prstGeom>
        </p:spPr>
      </p:pic>
      <p:pic>
        <p:nvPicPr>
          <p:cNvPr id="16" name="Graphic 15" descr="Chef Hat with solid fill">
            <a:extLst>
              <a:ext uri="{FF2B5EF4-FFF2-40B4-BE49-F238E27FC236}">
                <a16:creationId xmlns:a16="http://schemas.microsoft.com/office/drawing/2014/main" id="{49855F15-49E4-C9FA-C070-7063FB482C70}"/>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4227007" y="64781"/>
            <a:ext cx="1754326" cy="1754326"/>
          </a:xfrm>
          <a:prstGeom prst="rect">
            <a:avLst/>
          </a:prstGeom>
        </p:spPr>
      </p:pic>
      <p:pic>
        <p:nvPicPr>
          <p:cNvPr id="18" name="Graphic 17" descr="Chef male with solid fill">
            <a:extLst>
              <a:ext uri="{FF2B5EF4-FFF2-40B4-BE49-F238E27FC236}">
                <a16:creationId xmlns:a16="http://schemas.microsoft.com/office/drawing/2014/main" id="{A864D85F-5A7D-2A4E-9AF7-15C4F5AD979C}"/>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5773402" y="987598"/>
            <a:ext cx="1077218" cy="1077218"/>
          </a:xfrm>
          <a:prstGeom prst="rect">
            <a:avLst/>
          </a:prstGeom>
        </p:spPr>
      </p:pic>
      <p:sp>
        <p:nvSpPr>
          <p:cNvPr id="3" name="TextBox 2">
            <a:extLst>
              <a:ext uri="{FF2B5EF4-FFF2-40B4-BE49-F238E27FC236}">
                <a16:creationId xmlns:a16="http://schemas.microsoft.com/office/drawing/2014/main" id="{CB0D7057-7EB6-5C84-FB85-8F54562A32FA}"/>
              </a:ext>
            </a:extLst>
          </p:cNvPr>
          <p:cNvSpPr txBox="1"/>
          <p:nvPr/>
        </p:nvSpPr>
        <p:spPr>
          <a:xfrm>
            <a:off x="10210800" y="2612364"/>
            <a:ext cx="8096250" cy="1077218"/>
          </a:xfrm>
          <a:prstGeom prst="rect">
            <a:avLst/>
          </a:prstGeom>
          <a:noFill/>
        </p:spPr>
        <p:txBody>
          <a:bodyPr wrap="square" rtlCol="0">
            <a:spAutoFit/>
          </a:bodyPr>
          <a:lstStyle/>
          <a:p>
            <a:r>
              <a:rPr lang="en-GB" sz="3200" dirty="0">
                <a:solidFill>
                  <a:srgbClr val="5B507E"/>
                </a:solidFill>
                <a:latin typeface="Planer 2" panose="020B0604020202020204" charset="0"/>
                <a:cs typeface="Planer 2" panose="020B0604020202020204" charset="0"/>
              </a:rPr>
              <a:t>Head chefs oversee a restaurant's staff, food and budgets.</a:t>
            </a:r>
          </a:p>
        </p:txBody>
      </p:sp>
      <p:cxnSp>
        <p:nvCxnSpPr>
          <p:cNvPr id="6" name="Straight Connector 5">
            <a:extLst>
              <a:ext uri="{FF2B5EF4-FFF2-40B4-BE49-F238E27FC236}">
                <a16:creationId xmlns:a16="http://schemas.microsoft.com/office/drawing/2014/main" id="{C5F8088A-4FA7-CAA3-2F10-368896B7F0AA}"/>
              </a:ext>
            </a:extLst>
          </p:cNvPr>
          <p:cNvCxnSpPr>
            <a:cxnSpLocks/>
          </p:cNvCxnSpPr>
          <p:nvPr/>
        </p:nvCxnSpPr>
        <p:spPr>
          <a:xfrm>
            <a:off x="9144000" y="0"/>
            <a:ext cx="0" cy="10287000"/>
          </a:xfrm>
          <a:prstGeom prst="line">
            <a:avLst/>
          </a:prstGeom>
          <a:ln w="76200">
            <a:solidFill>
              <a:srgbClr val="002554"/>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12667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12" grpId="0"/>
      <p:bldP spid="13"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2700000">
            <a:off x="9120889" y="30519"/>
            <a:ext cx="11447678" cy="17955970"/>
            <a:chOff x="0" y="0"/>
            <a:chExt cx="3015026" cy="4729144"/>
          </a:xfrm>
        </p:grpSpPr>
        <p:sp>
          <p:nvSpPr>
            <p:cNvPr id="3" name="Freeform 3"/>
            <p:cNvSpPr/>
            <p:nvPr/>
          </p:nvSpPr>
          <p:spPr>
            <a:xfrm>
              <a:off x="0" y="0"/>
              <a:ext cx="3015026" cy="4729144"/>
            </a:xfrm>
            <a:custGeom>
              <a:avLst/>
              <a:gdLst/>
              <a:ahLst/>
              <a:cxnLst/>
              <a:rect l="l" t="t" r="r" b="b"/>
              <a:pathLst>
                <a:path w="3015026" h="4729144">
                  <a:moveTo>
                    <a:pt x="0" y="0"/>
                  </a:moveTo>
                  <a:lnTo>
                    <a:pt x="3015026" y="0"/>
                  </a:lnTo>
                  <a:lnTo>
                    <a:pt x="3015026" y="4729144"/>
                  </a:lnTo>
                  <a:lnTo>
                    <a:pt x="0" y="4729144"/>
                  </a:lnTo>
                  <a:close/>
                </a:path>
              </a:pathLst>
            </a:custGeom>
            <a:solidFill>
              <a:srgbClr val="32245E">
                <a:alpha val="19608"/>
              </a:srgbClr>
            </a:solidFill>
          </p:spPr>
        </p:sp>
        <p:sp>
          <p:nvSpPr>
            <p:cNvPr id="4" name="TextBox 4"/>
            <p:cNvSpPr txBox="1"/>
            <p:nvPr/>
          </p:nvSpPr>
          <p:spPr>
            <a:xfrm>
              <a:off x="0" y="-38100"/>
              <a:ext cx="812800" cy="850900"/>
            </a:xfrm>
            <a:prstGeom prst="rect">
              <a:avLst/>
            </a:prstGeom>
          </p:spPr>
          <p:txBody>
            <a:bodyPr lIns="60960" tIns="60960" rIns="60960" bIns="60960" rtlCol="0" anchor="ctr"/>
            <a:lstStyle/>
            <a:p>
              <a:pPr marL="0" marR="0" lvl="0" indent="0" algn="ctr" defTabSz="914400" rtl="0" eaLnBrk="1" fontAlgn="auto" latinLnBrk="0" hangingPunct="1">
                <a:lnSpc>
                  <a:spcPts val="2688"/>
                </a:lnSpc>
                <a:spcBef>
                  <a:spcPct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pic>
        <p:nvPicPr>
          <p:cNvPr id="5" name="Picture 5"/>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2700000">
            <a:off x="16174755" y="8053095"/>
            <a:ext cx="1604803" cy="1598785"/>
          </a:xfrm>
          <a:prstGeom prst="rect">
            <a:avLst/>
          </a:prstGeom>
        </p:spPr>
      </p:pic>
      <p:grpSp>
        <p:nvGrpSpPr>
          <p:cNvPr id="6" name="Group 6"/>
          <p:cNvGrpSpPr/>
          <p:nvPr/>
        </p:nvGrpSpPr>
        <p:grpSpPr>
          <a:xfrm rot="2700000">
            <a:off x="-4611526" y="7295894"/>
            <a:ext cx="11836007" cy="5336891"/>
            <a:chOff x="0" y="0"/>
            <a:chExt cx="3117302" cy="1405601"/>
          </a:xfrm>
        </p:grpSpPr>
        <p:sp>
          <p:nvSpPr>
            <p:cNvPr id="7" name="Freeform 7"/>
            <p:cNvSpPr/>
            <p:nvPr/>
          </p:nvSpPr>
          <p:spPr>
            <a:xfrm>
              <a:off x="0" y="0"/>
              <a:ext cx="3117302" cy="1405601"/>
            </a:xfrm>
            <a:custGeom>
              <a:avLst/>
              <a:gdLst/>
              <a:ahLst/>
              <a:cxnLst/>
              <a:rect l="l" t="t" r="r" b="b"/>
              <a:pathLst>
                <a:path w="3117302" h="1405601">
                  <a:moveTo>
                    <a:pt x="0" y="0"/>
                  </a:moveTo>
                  <a:lnTo>
                    <a:pt x="3117302" y="0"/>
                  </a:lnTo>
                  <a:lnTo>
                    <a:pt x="3117302" y="1405601"/>
                  </a:lnTo>
                  <a:lnTo>
                    <a:pt x="0" y="1405601"/>
                  </a:lnTo>
                  <a:close/>
                </a:path>
              </a:pathLst>
            </a:custGeom>
            <a:solidFill>
              <a:srgbClr val="EFEFEF">
                <a:alpha val="80000"/>
              </a:srgbClr>
            </a:solidFill>
          </p:spPr>
        </p:sp>
        <p:sp>
          <p:nvSpPr>
            <p:cNvPr id="8" name="TextBox 8"/>
            <p:cNvSpPr txBox="1"/>
            <p:nvPr/>
          </p:nvSpPr>
          <p:spPr>
            <a:xfrm>
              <a:off x="0" y="-38100"/>
              <a:ext cx="812800" cy="850900"/>
            </a:xfrm>
            <a:prstGeom prst="rect">
              <a:avLst/>
            </a:prstGeom>
          </p:spPr>
          <p:txBody>
            <a:bodyPr lIns="60960" tIns="60960" rIns="60960" bIns="60960" rtlCol="0" anchor="ctr"/>
            <a:lstStyle/>
            <a:p>
              <a:pPr marL="0" marR="0" lvl="0" indent="0" algn="ctr" defTabSz="914400" rtl="0" eaLnBrk="1" fontAlgn="auto" latinLnBrk="0" hangingPunct="1">
                <a:lnSpc>
                  <a:spcPts val="2688"/>
                </a:lnSpc>
                <a:spcBef>
                  <a:spcPct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9" name="Group 9"/>
          <p:cNvGrpSpPr/>
          <p:nvPr/>
        </p:nvGrpSpPr>
        <p:grpSpPr>
          <a:xfrm rot="2700000">
            <a:off x="10754114" y="127112"/>
            <a:ext cx="4025660" cy="3977463"/>
            <a:chOff x="0" y="0"/>
            <a:chExt cx="879883" cy="869348"/>
          </a:xfrm>
        </p:grpSpPr>
        <p:sp>
          <p:nvSpPr>
            <p:cNvPr id="10" name="Freeform 10"/>
            <p:cNvSpPr/>
            <p:nvPr/>
          </p:nvSpPr>
          <p:spPr>
            <a:xfrm>
              <a:off x="0" y="0"/>
              <a:ext cx="879883" cy="869348"/>
            </a:xfrm>
            <a:custGeom>
              <a:avLst/>
              <a:gdLst/>
              <a:ahLst/>
              <a:cxnLst/>
              <a:rect l="l" t="t" r="r" b="b"/>
              <a:pathLst>
                <a:path w="879883" h="869348">
                  <a:moveTo>
                    <a:pt x="0" y="0"/>
                  </a:moveTo>
                  <a:lnTo>
                    <a:pt x="879883" y="0"/>
                  </a:lnTo>
                  <a:lnTo>
                    <a:pt x="879883" y="869348"/>
                  </a:lnTo>
                  <a:lnTo>
                    <a:pt x="0" y="869348"/>
                  </a:lnTo>
                  <a:close/>
                </a:path>
              </a:pathLst>
            </a:custGeom>
            <a:solidFill>
              <a:srgbClr val="000000">
                <a:alpha val="0"/>
              </a:srgbClr>
            </a:solidFill>
            <a:ln w="161925">
              <a:solidFill>
                <a:srgbClr val="FFFFFF"/>
              </a:solidFill>
            </a:ln>
          </p:spPr>
        </p:sp>
        <p:sp>
          <p:nvSpPr>
            <p:cNvPr id="11" name="TextBox 11"/>
            <p:cNvSpPr txBox="1"/>
            <p:nvPr/>
          </p:nvSpPr>
          <p:spPr>
            <a:xfrm>
              <a:off x="0" y="-38100"/>
              <a:ext cx="812800" cy="850900"/>
            </a:xfrm>
            <a:prstGeom prst="rect">
              <a:avLst/>
            </a:prstGeom>
          </p:spPr>
          <p:txBody>
            <a:bodyPr lIns="60960" tIns="60960" rIns="60960" bIns="60960" rtlCol="0" anchor="ctr"/>
            <a:lstStyle/>
            <a:p>
              <a:pPr marL="0" marR="0" lvl="0" indent="0" algn="ctr" defTabSz="914400" rtl="0" eaLnBrk="1" fontAlgn="auto" latinLnBrk="0" hangingPunct="1">
                <a:lnSpc>
                  <a:spcPts val="2688"/>
                </a:lnSpc>
                <a:spcBef>
                  <a:spcPct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pic>
        <p:nvPicPr>
          <p:cNvPr id="14" name="Picture 14"/>
          <p:cNvPicPr>
            <a:picLocks noChangeAspect="1"/>
          </p:cNvPicPr>
          <p:nvPr/>
        </p:nvPicPr>
        <p:blipFill>
          <a:blip r:embed="rId5"/>
          <a:srcRect/>
          <a:stretch>
            <a:fillRect/>
          </a:stretch>
        </p:blipFill>
        <p:spPr>
          <a:xfrm>
            <a:off x="398578" y="8852487"/>
            <a:ext cx="2744232" cy="1018796"/>
          </a:xfrm>
          <a:prstGeom prst="rect">
            <a:avLst/>
          </a:prstGeom>
        </p:spPr>
      </p:pic>
      <p:grpSp>
        <p:nvGrpSpPr>
          <p:cNvPr id="15" name="Group 15"/>
          <p:cNvGrpSpPr/>
          <p:nvPr/>
        </p:nvGrpSpPr>
        <p:grpSpPr>
          <a:xfrm rot="2700000">
            <a:off x="13831687" y="3119783"/>
            <a:ext cx="4025660" cy="3977463"/>
            <a:chOff x="0" y="0"/>
            <a:chExt cx="879883" cy="869348"/>
          </a:xfrm>
        </p:grpSpPr>
        <p:sp>
          <p:nvSpPr>
            <p:cNvPr id="16" name="Freeform 16"/>
            <p:cNvSpPr/>
            <p:nvPr/>
          </p:nvSpPr>
          <p:spPr>
            <a:xfrm>
              <a:off x="0" y="0"/>
              <a:ext cx="879883" cy="869348"/>
            </a:xfrm>
            <a:custGeom>
              <a:avLst/>
              <a:gdLst/>
              <a:ahLst/>
              <a:cxnLst/>
              <a:rect l="l" t="t" r="r" b="b"/>
              <a:pathLst>
                <a:path w="879883" h="869348">
                  <a:moveTo>
                    <a:pt x="0" y="0"/>
                  </a:moveTo>
                  <a:lnTo>
                    <a:pt x="879883" y="0"/>
                  </a:lnTo>
                  <a:lnTo>
                    <a:pt x="879883" y="869348"/>
                  </a:lnTo>
                  <a:lnTo>
                    <a:pt x="0" y="869348"/>
                  </a:lnTo>
                  <a:close/>
                </a:path>
              </a:pathLst>
            </a:custGeom>
            <a:solidFill>
              <a:srgbClr val="000000">
                <a:alpha val="0"/>
              </a:srgbClr>
            </a:solidFill>
            <a:ln w="161925">
              <a:solidFill>
                <a:srgbClr val="FFFFFF"/>
              </a:solidFill>
            </a:ln>
          </p:spPr>
        </p:sp>
        <p:sp>
          <p:nvSpPr>
            <p:cNvPr id="17" name="TextBox 17"/>
            <p:cNvSpPr txBox="1"/>
            <p:nvPr/>
          </p:nvSpPr>
          <p:spPr>
            <a:xfrm>
              <a:off x="0" y="-38100"/>
              <a:ext cx="812800" cy="850900"/>
            </a:xfrm>
            <a:prstGeom prst="rect">
              <a:avLst/>
            </a:prstGeom>
          </p:spPr>
          <p:txBody>
            <a:bodyPr lIns="60960" tIns="60960" rIns="60960" bIns="60960" rtlCol="0" anchor="ctr"/>
            <a:lstStyle/>
            <a:p>
              <a:pPr marL="0" marR="0" lvl="0" indent="0" algn="ctr" defTabSz="914400" rtl="0" eaLnBrk="1" fontAlgn="auto" latinLnBrk="0" hangingPunct="1">
                <a:lnSpc>
                  <a:spcPts val="2688"/>
                </a:lnSpc>
                <a:spcBef>
                  <a:spcPct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20" name="Group 20"/>
          <p:cNvGrpSpPr/>
          <p:nvPr/>
        </p:nvGrpSpPr>
        <p:grpSpPr>
          <a:xfrm rot="2700000">
            <a:off x="10754114" y="6139222"/>
            <a:ext cx="4025660" cy="3977463"/>
            <a:chOff x="0" y="0"/>
            <a:chExt cx="879883" cy="869348"/>
          </a:xfrm>
        </p:grpSpPr>
        <p:sp>
          <p:nvSpPr>
            <p:cNvPr id="21" name="Freeform 21"/>
            <p:cNvSpPr/>
            <p:nvPr/>
          </p:nvSpPr>
          <p:spPr>
            <a:xfrm>
              <a:off x="0" y="0"/>
              <a:ext cx="879883" cy="869348"/>
            </a:xfrm>
            <a:custGeom>
              <a:avLst/>
              <a:gdLst/>
              <a:ahLst/>
              <a:cxnLst/>
              <a:rect l="l" t="t" r="r" b="b"/>
              <a:pathLst>
                <a:path w="879883" h="869348">
                  <a:moveTo>
                    <a:pt x="0" y="0"/>
                  </a:moveTo>
                  <a:lnTo>
                    <a:pt x="879883" y="0"/>
                  </a:lnTo>
                  <a:lnTo>
                    <a:pt x="879883" y="869348"/>
                  </a:lnTo>
                  <a:lnTo>
                    <a:pt x="0" y="869348"/>
                  </a:lnTo>
                  <a:close/>
                </a:path>
              </a:pathLst>
            </a:custGeom>
            <a:solidFill>
              <a:srgbClr val="000000">
                <a:alpha val="0"/>
              </a:srgbClr>
            </a:solidFill>
            <a:ln w="161925">
              <a:solidFill>
                <a:srgbClr val="FFFFFF"/>
              </a:solidFill>
            </a:ln>
          </p:spPr>
        </p:sp>
        <p:sp>
          <p:nvSpPr>
            <p:cNvPr id="22" name="TextBox 22"/>
            <p:cNvSpPr txBox="1"/>
            <p:nvPr/>
          </p:nvSpPr>
          <p:spPr>
            <a:xfrm>
              <a:off x="0" y="-38100"/>
              <a:ext cx="812800" cy="850900"/>
            </a:xfrm>
            <a:prstGeom prst="rect">
              <a:avLst/>
            </a:prstGeom>
          </p:spPr>
          <p:txBody>
            <a:bodyPr lIns="60960" tIns="60960" rIns="60960" bIns="60960" rtlCol="0" anchor="ctr"/>
            <a:lstStyle/>
            <a:p>
              <a:pPr marL="0" marR="0" lvl="0" indent="0" algn="ctr" defTabSz="914400" rtl="0" eaLnBrk="1" fontAlgn="auto" latinLnBrk="0" hangingPunct="1">
                <a:lnSpc>
                  <a:spcPts val="2688"/>
                </a:lnSpc>
                <a:spcBef>
                  <a:spcPct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26" name="TextBox 25">
            <a:extLst>
              <a:ext uri="{FF2B5EF4-FFF2-40B4-BE49-F238E27FC236}">
                <a16:creationId xmlns:a16="http://schemas.microsoft.com/office/drawing/2014/main" id="{C18FF637-5F82-DF61-ED4F-733A677E3302}"/>
              </a:ext>
            </a:extLst>
          </p:cNvPr>
          <p:cNvSpPr txBox="1"/>
          <p:nvPr/>
        </p:nvSpPr>
        <p:spPr>
          <a:xfrm>
            <a:off x="854186" y="653900"/>
            <a:ext cx="8533467" cy="1200329"/>
          </a:xfrm>
          <a:prstGeom prst="rect">
            <a:avLst/>
          </a:prstGeom>
          <a:noFill/>
        </p:spPr>
        <p:txBody>
          <a:bodyPr wrap="square" rtlCol="0">
            <a:spAutoFit/>
          </a:bodyPr>
          <a:lstStyle/>
          <a:p>
            <a:r>
              <a:rPr lang="en-GB" sz="7200" b="1" dirty="0">
                <a:solidFill>
                  <a:srgbClr val="5B507E"/>
                </a:solidFill>
                <a:latin typeface="Planer 2" panose="020B0604020202020204" charset="0"/>
                <a:cs typeface="Planer 2" panose="020B0604020202020204" charset="0"/>
              </a:rPr>
              <a:t>Design your lifestyle</a:t>
            </a:r>
          </a:p>
        </p:txBody>
      </p:sp>
      <p:sp>
        <p:nvSpPr>
          <p:cNvPr id="27" name="Isosceles Triangle 26">
            <a:extLst>
              <a:ext uri="{FF2B5EF4-FFF2-40B4-BE49-F238E27FC236}">
                <a16:creationId xmlns:a16="http://schemas.microsoft.com/office/drawing/2014/main" id="{541E2DC2-8E53-2EC4-173F-88E3E40B8194}"/>
              </a:ext>
            </a:extLst>
          </p:cNvPr>
          <p:cNvSpPr>
            <a:spLocks noGrp="1" noRot="1" noMove="1" noResize="1" noEditPoints="1" noAdjustHandles="1" noChangeArrowheads="1" noChangeShapeType="1"/>
          </p:cNvSpPr>
          <p:nvPr/>
        </p:nvSpPr>
        <p:spPr>
          <a:xfrm>
            <a:off x="13100151" y="2386661"/>
            <a:ext cx="5473913" cy="2721127"/>
          </a:xfrm>
          <a:prstGeom prst="triangle">
            <a:avLst/>
          </a:prstGeom>
          <a:solidFill>
            <a:srgbClr val="5B50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Isosceles Triangle 27">
            <a:extLst>
              <a:ext uri="{FF2B5EF4-FFF2-40B4-BE49-F238E27FC236}">
                <a16:creationId xmlns:a16="http://schemas.microsoft.com/office/drawing/2014/main" id="{66FAF419-E429-8AD0-BD9A-89886B75F621}"/>
              </a:ext>
            </a:extLst>
          </p:cNvPr>
          <p:cNvSpPr>
            <a:spLocks noGrp="1" noRot="1" noMove="1" noResize="1" noEditPoints="1" noAdjustHandles="1" noChangeArrowheads="1" noChangeShapeType="1"/>
          </p:cNvSpPr>
          <p:nvPr/>
        </p:nvSpPr>
        <p:spPr>
          <a:xfrm rot="10800000">
            <a:off x="13106370" y="5093658"/>
            <a:ext cx="5473913" cy="2721127"/>
          </a:xfrm>
          <a:prstGeom prst="triangle">
            <a:avLst>
              <a:gd name="adj" fmla="val 49781"/>
            </a:avLst>
          </a:prstGeom>
          <a:solidFill>
            <a:srgbClr val="5B50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Isosceles Triangle 28">
            <a:extLst>
              <a:ext uri="{FF2B5EF4-FFF2-40B4-BE49-F238E27FC236}">
                <a16:creationId xmlns:a16="http://schemas.microsoft.com/office/drawing/2014/main" id="{8CB3B5B4-0ADE-A4BA-FE39-CA27A18E9A36}"/>
              </a:ext>
            </a:extLst>
          </p:cNvPr>
          <p:cNvSpPr/>
          <p:nvPr/>
        </p:nvSpPr>
        <p:spPr>
          <a:xfrm>
            <a:off x="10006720" y="5407553"/>
            <a:ext cx="5473913" cy="2721127"/>
          </a:xfrm>
          <a:prstGeom prst="triangle">
            <a:avLst/>
          </a:prstGeom>
          <a:solidFill>
            <a:srgbClr val="5B50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Isosceles Triangle 29">
            <a:extLst>
              <a:ext uri="{FF2B5EF4-FFF2-40B4-BE49-F238E27FC236}">
                <a16:creationId xmlns:a16="http://schemas.microsoft.com/office/drawing/2014/main" id="{99411152-44FD-8DB2-142C-4800F0C35294}"/>
              </a:ext>
            </a:extLst>
          </p:cNvPr>
          <p:cNvSpPr/>
          <p:nvPr/>
        </p:nvSpPr>
        <p:spPr>
          <a:xfrm rot="10800000">
            <a:off x="10012939" y="8114550"/>
            <a:ext cx="5473913" cy="2721127"/>
          </a:xfrm>
          <a:prstGeom prst="triangle">
            <a:avLst>
              <a:gd name="adj" fmla="val 49433"/>
            </a:avLst>
          </a:prstGeom>
          <a:solidFill>
            <a:srgbClr val="5B50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Isosceles Triangle 30">
            <a:extLst>
              <a:ext uri="{FF2B5EF4-FFF2-40B4-BE49-F238E27FC236}">
                <a16:creationId xmlns:a16="http://schemas.microsoft.com/office/drawing/2014/main" id="{2534CADB-1C13-7008-0624-C074F78899F5}"/>
              </a:ext>
            </a:extLst>
          </p:cNvPr>
          <p:cNvSpPr/>
          <p:nvPr/>
        </p:nvSpPr>
        <p:spPr>
          <a:xfrm>
            <a:off x="10022632" y="-551275"/>
            <a:ext cx="5480079" cy="2706995"/>
          </a:xfrm>
          <a:prstGeom prst="triangle">
            <a:avLst/>
          </a:prstGeom>
          <a:solidFill>
            <a:srgbClr val="5B50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Isosceles Triangle 31">
            <a:extLst>
              <a:ext uri="{FF2B5EF4-FFF2-40B4-BE49-F238E27FC236}">
                <a16:creationId xmlns:a16="http://schemas.microsoft.com/office/drawing/2014/main" id="{F9DE4678-48A8-51A1-4D0E-FC1184676FE4}"/>
              </a:ext>
            </a:extLst>
          </p:cNvPr>
          <p:cNvSpPr/>
          <p:nvPr/>
        </p:nvSpPr>
        <p:spPr>
          <a:xfrm rot="10800000">
            <a:off x="10028849" y="2155720"/>
            <a:ext cx="5480079" cy="2706993"/>
          </a:xfrm>
          <a:prstGeom prst="triangle">
            <a:avLst>
              <a:gd name="adj" fmla="val 49781"/>
            </a:avLst>
          </a:prstGeom>
          <a:solidFill>
            <a:srgbClr val="5B507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TextBox 32">
            <a:extLst>
              <a:ext uri="{FF2B5EF4-FFF2-40B4-BE49-F238E27FC236}">
                <a16:creationId xmlns:a16="http://schemas.microsoft.com/office/drawing/2014/main" id="{EEB52150-D55F-35E0-0008-AA74031D1DDA}"/>
              </a:ext>
            </a:extLst>
          </p:cNvPr>
          <p:cNvSpPr txBox="1"/>
          <p:nvPr/>
        </p:nvSpPr>
        <p:spPr>
          <a:xfrm>
            <a:off x="11869539" y="504994"/>
            <a:ext cx="1798206" cy="1107996"/>
          </a:xfrm>
          <a:prstGeom prst="rect">
            <a:avLst/>
          </a:prstGeom>
          <a:noFill/>
        </p:spPr>
        <p:txBody>
          <a:bodyPr wrap="square" rtlCol="0">
            <a:spAutoFit/>
          </a:bodyPr>
          <a:lstStyle/>
          <a:p>
            <a:r>
              <a:rPr lang="en-GB" sz="6600" b="1" dirty="0">
                <a:solidFill>
                  <a:srgbClr val="FFFFFF"/>
                </a:solidFill>
                <a:latin typeface="Planer" panose="020B0604020202020204" charset="0"/>
              </a:rPr>
              <a:t>Rent</a:t>
            </a:r>
          </a:p>
        </p:txBody>
      </p:sp>
      <p:sp>
        <p:nvSpPr>
          <p:cNvPr id="34" name="TextBox 33">
            <a:extLst>
              <a:ext uri="{FF2B5EF4-FFF2-40B4-BE49-F238E27FC236}">
                <a16:creationId xmlns:a16="http://schemas.microsoft.com/office/drawing/2014/main" id="{920AB259-6D4B-87BA-BC53-9C86410D0378}"/>
              </a:ext>
            </a:extLst>
          </p:cNvPr>
          <p:cNvSpPr txBox="1"/>
          <p:nvPr/>
        </p:nvSpPr>
        <p:spPr>
          <a:xfrm>
            <a:off x="11838458" y="2628273"/>
            <a:ext cx="1810433" cy="1107996"/>
          </a:xfrm>
          <a:prstGeom prst="rect">
            <a:avLst/>
          </a:prstGeom>
          <a:noFill/>
        </p:spPr>
        <p:txBody>
          <a:bodyPr wrap="square" rtlCol="0">
            <a:spAutoFit/>
          </a:bodyPr>
          <a:lstStyle/>
          <a:p>
            <a:r>
              <a:rPr lang="en-GB" sz="6600" b="1" dirty="0">
                <a:solidFill>
                  <a:srgbClr val="FFFFFF"/>
                </a:solidFill>
                <a:latin typeface="Planer" panose="020B0604020202020204" charset="0"/>
              </a:rPr>
              <a:t>Bills</a:t>
            </a:r>
          </a:p>
        </p:txBody>
      </p:sp>
      <p:sp>
        <p:nvSpPr>
          <p:cNvPr id="35" name="TextBox 34">
            <a:extLst>
              <a:ext uri="{FF2B5EF4-FFF2-40B4-BE49-F238E27FC236}">
                <a16:creationId xmlns:a16="http://schemas.microsoft.com/office/drawing/2014/main" id="{B2A185BE-D9D9-14DE-F4D6-49FE9246A871}"/>
              </a:ext>
            </a:extLst>
          </p:cNvPr>
          <p:cNvSpPr txBox="1"/>
          <p:nvPr/>
        </p:nvSpPr>
        <p:spPr>
          <a:xfrm>
            <a:off x="11623314" y="1523967"/>
            <a:ext cx="2240723" cy="1107996"/>
          </a:xfrm>
          <a:prstGeom prst="rect">
            <a:avLst/>
          </a:prstGeom>
          <a:noFill/>
        </p:spPr>
        <p:txBody>
          <a:bodyPr wrap="square" rtlCol="0">
            <a:spAutoFit/>
          </a:bodyPr>
          <a:lstStyle/>
          <a:p>
            <a:r>
              <a:rPr lang="en-GB" sz="6600" b="1" dirty="0">
                <a:solidFill>
                  <a:srgbClr val="FFFFFF"/>
                </a:solidFill>
                <a:latin typeface="Planer" panose="020B0604020202020204" charset="0"/>
              </a:rPr>
              <a:t>Travel</a:t>
            </a:r>
          </a:p>
        </p:txBody>
      </p:sp>
      <p:sp>
        <p:nvSpPr>
          <p:cNvPr id="36" name="TextBox 35">
            <a:extLst>
              <a:ext uri="{FF2B5EF4-FFF2-40B4-BE49-F238E27FC236}">
                <a16:creationId xmlns:a16="http://schemas.microsoft.com/office/drawing/2014/main" id="{DD94773E-EF73-3EE0-71BF-FA20246CEE29}"/>
              </a:ext>
            </a:extLst>
          </p:cNvPr>
          <p:cNvSpPr txBox="1"/>
          <p:nvPr/>
        </p:nvSpPr>
        <p:spPr>
          <a:xfrm>
            <a:off x="14713190" y="3309719"/>
            <a:ext cx="2372080" cy="1107996"/>
          </a:xfrm>
          <a:prstGeom prst="rect">
            <a:avLst/>
          </a:prstGeom>
          <a:noFill/>
        </p:spPr>
        <p:txBody>
          <a:bodyPr wrap="square" rtlCol="0">
            <a:spAutoFit/>
          </a:bodyPr>
          <a:lstStyle/>
          <a:p>
            <a:r>
              <a:rPr lang="en-GB" sz="6600" b="1" dirty="0">
                <a:solidFill>
                  <a:srgbClr val="FFFFFF"/>
                </a:solidFill>
                <a:latin typeface="Planer" panose="020B0604020202020204" charset="0"/>
              </a:rPr>
              <a:t>Phone</a:t>
            </a:r>
          </a:p>
        </p:txBody>
      </p:sp>
      <p:sp>
        <p:nvSpPr>
          <p:cNvPr id="37" name="TextBox 36">
            <a:extLst>
              <a:ext uri="{FF2B5EF4-FFF2-40B4-BE49-F238E27FC236}">
                <a16:creationId xmlns:a16="http://schemas.microsoft.com/office/drawing/2014/main" id="{81ECED17-72AA-673C-1672-9D41760CFCD4}"/>
              </a:ext>
            </a:extLst>
          </p:cNvPr>
          <p:cNvSpPr txBox="1"/>
          <p:nvPr/>
        </p:nvSpPr>
        <p:spPr>
          <a:xfrm>
            <a:off x="14502960" y="4450505"/>
            <a:ext cx="2784363" cy="1107996"/>
          </a:xfrm>
          <a:prstGeom prst="rect">
            <a:avLst/>
          </a:prstGeom>
          <a:noFill/>
        </p:spPr>
        <p:txBody>
          <a:bodyPr wrap="square" rtlCol="0">
            <a:spAutoFit/>
          </a:bodyPr>
          <a:lstStyle/>
          <a:p>
            <a:r>
              <a:rPr lang="en-GB" sz="6600" b="1" dirty="0">
                <a:solidFill>
                  <a:srgbClr val="FFFFFF"/>
                </a:solidFill>
                <a:latin typeface="Planer" panose="020B0604020202020204" charset="0"/>
              </a:rPr>
              <a:t>Clothes </a:t>
            </a:r>
          </a:p>
        </p:txBody>
      </p:sp>
      <p:sp>
        <p:nvSpPr>
          <p:cNvPr id="38" name="TextBox 37">
            <a:extLst>
              <a:ext uri="{FF2B5EF4-FFF2-40B4-BE49-F238E27FC236}">
                <a16:creationId xmlns:a16="http://schemas.microsoft.com/office/drawing/2014/main" id="{26FA29D4-0B39-466A-6C55-C345C9B54413}"/>
              </a:ext>
            </a:extLst>
          </p:cNvPr>
          <p:cNvSpPr txBox="1"/>
          <p:nvPr/>
        </p:nvSpPr>
        <p:spPr>
          <a:xfrm>
            <a:off x="15045764" y="5521339"/>
            <a:ext cx="1546277" cy="1107996"/>
          </a:xfrm>
          <a:prstGeom prst="rect">
            <a:avLst/>
          </a:prstGeom>
          <a:noFill/>
        </p:spPr>
        <p:txBody>
          <a:bodyPr wrap="square" rtlCol="0">
            <a:spAutoFit/>
          </a:bodyPr>
          <a:lstStyle/>
          <a:p>
            <a:r>
              <a:rPr lang="en-GB" sz="6600" b="1" dirty="0">
                <a:solidFill>
                  <a:srgbClr val="FFFFFF"/>
                </a:solidFill>
                <a:latin typeface="Planer" panose="020B0604020202020204" charset="0"/>
              </a:rPr>
              <a:t>Car </a:t>
            </a:r>
          </a:p>
        </p:txBody>
      </p:sp>
      <p:sp>
        <p:nvSpPr>
          <p:cNvPr id="39" name="TextBox 38">
            <a:extLst>
              <a:ext uri="{FF2B5EF4-FFF2-40B4-BE49-F238E27FC236}">
                <a16:creationId xmlns:a16="http://schemas.microsoft.com/office/drawing/2014/main" id="{FAD8A473-1D5B-34E6-1EBA-90C7B1A95506}"/>
              </a:ext>
            </a:extLst>
          </p:cNvPr>
          <p:cNvSpPr txBox="1"/>
          <p:nvPr/>
        </p:nvSpPr>
        <p:spPr>
          <a:xfrm>
            <a:off x="10810330" y="7313902"/>
            <a:ext cx="3927157" cy="1107996"/>
          </a:xfrm>
          <a:prstGeom prst="rect">
            <a:avLst/>
          </a:prstGeom>
          <a:noFill/>
        </p:spPr>
        <p:txBody>
          <a:bodyPr wrap="square" rtlCol="0">
            <a:spAutoFit/>
          </a:bodyPr>
          <a:lstStyle/>
          <a:p>
            <a:r>
              <a:rPr lang="en-GB" sz="6600" b="1" dirty="0">
                <a:solidFill>
                  <a:srgbClr val="FFFFFF"/>
                </a:solidFill>
                <a:latin typeface="Planer" panose="020B0604020202020204" charset="0"/>
              </a:rPr>
              <a:t>Socialising </a:t>
            </a:r>
          </a:p>
        </p:txBody>
      </p:sp>
      <p:sp>
        <p:nvSpPr>
          <p:cNvPr id="40" name="TextBox 39">
            <a:extLst>
              <a:ext uri="{FF2B5EF4-FFF2-40B4-BE49-F238E27FC236}">
                <a16:creationId xmlns:a16="http://schemas.microsoft.com/office/drawing/2014/main" id="{2EEA83C7-8DC1-E30E-9976-31E1D2478CBE}"/>
              </a:ext>
            </a:extLst>
          </p:cNvPr>
          <p:cNvSpPr txBox="1"/>
          <p:nvPr/>
        </p:nvSpPr>
        <p:spPr>
          <a:xfrm>
            <a:off x="11884694" y="6140464"/>
            <a:ext cx="1755952" cy="1107996"/>
          </a:xfrm>
          <a:prstGeom prst="rect">
            <a:avLst/>
          </a:prstGeom>
          <a:noFill/>
        </p:spPr>
        <p:txBody>
          <a:bodyPr wrap="square" rtlCol="0">
            <a:spAutoFit/>
          </a:bodyPr>
          <a:lstStyle/>
          <a:p>
            <a:r>
              <a:rPr lang="en-GB" sz="6600" b="1" dirty="0">
                <a:solidFill>
                  <a:srgbClr val="FFFFFF"/>
                </a:solidFill>
                <a:latin typeface="Planer" panose="020B0604020202020204" charset="0"/>
              </a:rPr>
              <a:t>Pets </a:t>
            </a:r>
          </a:p>
        </p:txBody>
      </p:sp>
      <p:sp>
        <p:nvSpPr>
          <p:cNvPr id="41" name="TextBox 40">
            <a:extLst>
              <a:ext uri="{FF2B5EF4-FFF2-40B4-BE49-F238E27FC236}">
                <a16:creationId xmlns:a16="http://schemas.microsoft.com/office/drawing/2014/main" id="{E2C7E5B0-4103-6C0A-2953-65CA3F109B12}"/>
              </a:ext>
            </a:extLst>
          </p:cNvPr>
          <p:cNvSpPr txBox="1"/>
          <p:nvPr/>
        </p:nvSpPr>
        <p:spPr>
          <a:xfrm>
            <a:off x="11260057" y="8411183"/>
            <a:ext cx="3102951" cy="1107996"/>
          </a:xfrm>
          <a:prstGeom prst="rect">
            <a:avLst/>
          </a:prstGeom>
          <a:noFill/>
        </p:spPr>
        <p:txBody>
          <a:bodyPr wrap="square" rtlCol="0">
            <a:spAutoFit/>
          </a:bodyPr>
          <a:lstStyle/>
          <a:p>
            <a:r>
              <a:rPr lang="en-GB" sz="6600" b="1" dirty="0">
                <a:solidFill>
                  <a:srgbClr val="FFFFFF"/>
                </a:solidFill>
                <a:latin typeface="Planer" panose="020B0604020202020204" charset="0"/>
              </a:rPr>
              <a:t>Holidays </a:t>
            </a:r>
          </a:p>
        </p:txBody>
      </p:sp>
      <p:sp>
        <p:nvSpPr>
          <p:cNvPr id="42" name="TextBox 41">
            <a:extLst>
              <a:ext uri="{FF2B5EF4-FFF2-40B4-BE49-F238E27FC236}">
                <a16:creationId xmlns:a16="http://schemas.microsoft.com/office/drawing/2014/main" id="{09F42759-DC7A-C2B5-0558-752AF670FF4B}"/>
              </a:ext>
            </a:extLst>
          </p:cNvPr>
          <p:cNvSpPr txBox="1"/>
          <p:nvPr/>
        </p:nvSpPr>
        <p:spPr>
          <a:xfrm>
            <a:off x="1016652" y="2177481"/>
            <a:ext cx="8538558" cy="3695884"/>
          </a:xfrm>
          <a:prstGeom prst="rect">
            <a:avLst/>
          </a:prstGeom>
          <a:noFill/>
        </p:spPr>
        <p:txBody>
          <a:bodyPr wrap="square" lIns="0" tIns="0" rIns="0" bIns="0" rtlCol="0" anchor="t" anchorCtr="0">
            <a:spAutoFit/>
          </a:bodyPr>
          <a:lstStyle/>
          <a:p>
            <a:pPr defTabSz="609585">
              <a:lnSpc>
                <a:spcPct val="140000"/>
              </a:lnSpc>
            </a:pPr>
            <a:r>
              <a:rPr lang="en-GB" sz="4400" b="1" dirty="0">
                <a:solidFill>
                  <a:srgbClr val="002554"/>
                </a:solidFill>
                <a:latin typeface="Planer Bold"/>
                <a:cs typeface="Arial Rounded MT Bold"/>
              </a:rPr>
              <a:t>Task</a:t>
            </a:r>
          </a:p>
          <a:p>
            <a:pPr marL="342900" indent="-342900" defTabSz="609585">
              <a:lnSpc>
                <a:spcPct val="140000"/>
              </a:lnSpc>
              <a:buFont typeface="Arial" panose="020B0604020202020204" pitchFamily="34" charset="0"/>
              <a:buChar char="•"/>
            </a:pPr>
            <a:r>
              <a:rPr lang="en-GB" sz="4400" dirty="0">
                <a:solidFill>
                  <a:srgbClr val="002554"/>
                </a:solidFill>
                <a:latin typeface="Planer Bold"/>
                <a:cs typeface="Arial Rounded MT Bold"/>
              </a:rPr>
              <a:t>Imagine you have moved out</a:t>
            </a:r>
          </a:p>
          <a:p>
            <a:pPr marL="342900" indent="-342900" defTabSz="609585">
              <a:lnSpc>
                <a:spcPct val="140000"/>
              </a:lnSpc>
              <a:buFont typeface="Arial" panose="020B0604020202020204" pitchFamily="34" charset="0"/>
              <a:buChar char="•"/>
            </a:pPr>
            <a:r>
              <a:rPr lang="en-GB" sz="4400" dirty="0">
                <a:solidFill>
                  <a:srgbClr val="002554"/>
                </a:solidFill>
                <a:latin typeface="Planer Bold"/>
                <a:cs typeface="Arial Rounded MT Bold"/>
              </a:rPr>
              <a:t>How will you spend your money?</a:t>
            </a:r>
          </a:p>
          <a:p>
            <a:pPr marL="342900" indent="-342900" defTabSz="609585">
              <a:lnSpc>
                <a:spcPct val="140000"/>
              </a:lnSpc>
              <a:buFont typeface="Arial" panose="020B0604020202020204" pitchFamily="34" charset="0"/>
              <a:buChar char="•"/>
            </a:pPr>
            <a:r>
              <a:rPr lang="en-GB" sz="4400" dirty="0">
                <a:solidFill>
                  <a:srgbClr val="002554"/>
                </a:solidFill>
                <a:latin typeface="Planer Bold"/>
                <a:cs typeface="Arial Rounded MT Bold"/>
              </a:rPr>
              <a:t>Plan for the unexpected</a:t>
            </a:r>
          </a:p>
        </p:txBody>
      </p:sp>
    </p:spTree>
    <p:extLst>
      <p:ext uri="{BB962C8B-B14F-4D97-AF65-F5344CB8AC3E}">
        <p14:creationId xmlns:p14="http://schemas.microsoft.com/office/powerpoint/2010/main" val="20168988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3" cstate="print">
            <a:alphaModFix amt="80000"/>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2700000">
            <a:off x="-1526251" y="3850110"/>
            <a:ext cx="3556199" cy="3542864"/>
          </a:xfrm>
          <a:prstGeom prst="rect">
            <a:avLst/>
          </a:prstGeom>
        </p:spPr>
      </p:pic>
      <p:pic>
        <p:nvPicPr>
          <p:cNvPr id="3" name="Picture 3"/>
          <p:cNvPicPr>
            <a:picLocks noChangeAspect="1"/>
          </p:cNvPicPr>
          <p:nvPr/>
        </p:nvPicPr>
        <p:blipFill>
          <a:blip r:embed="rId3" cstate="print">
            <a:alphaModFix amt="80000"/>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2700000">
            <a:off x="16335018" y="3850110"/>
            <a:ext cx="3556199" cy="3542864"/>
          </a:xfrm>
          <a:prstGeom prst="rect">
            <a:avLst/>
          </a:prstGeom>
        </p:spPr>
      </p:pic>
      <p:pic>
        <p:nvPicPr>
          <p:cNvPr id="4" name="Picture 4"/>
          <p:cNvPicPr>
            <a:picLocks noChangeAspect="1"/>
          </p:cNvPicPr>
          <p:nvPr/>
        </p:nvPicPr>
        <p:blipFill>
          <a:blip r:embed="rId5"/>
          <a:srcRect/>
          <a:stretch>
            <a:fillRect/>
          </a:stretch>
        </p:blipFill>
        <p:spPr>
          <a:xfrm>
            <a:off x="398578" y="8852487"/>
            <a:ext cx="2744232" cy="1018796"/>
          </a:xfrm>
          <a:prstGeom prst="rect">
            <a:avLst/>
          </a:prstGeom>
        </p:spPr>
      </p:pic>
      <p:sp>
        <p:nvSpPr>
          <p:cNvPr id="5" name="TextBox 4">
            <a:extLst>
              <a:ext uri="{FF2B5EF4-FFF2-40B4-BE49-F238E27FC236}">
                <a16:creationId xmlns:a16="http://schemas.microsoft.com/office/drawing/2014/main" id="{FB2D32D9-F161-61E6-37B2-D7A9FD07ACF6}"/>
              </a:ext>
            </a:extLst>
          </p:cNvPr>
          <p:cNvSpPr txBox="1"/>
          <p:nvPr/>
        </p:nvSpPr>
        <p:spPr>
          <a:xfrm>
            <a:off x="4562545" y="419100"/>
            <a:ext cx="9162910" cy="1446550"/>
          </a:xfrm>
          <a:prstGeom prst="rect">
            <a:avLst/>
          </a:prstGeom>
          <a:noFill/>
        </p:spPr>
        <p:txBody>
          <a:bodyPr wrap="square" rtlCol="0">
            <a:spAutoFit/>
          </a:bodyPr>
          <a:lstStyle/>
          <a:p>
            <a:pPr algn="ctr"/>
            <a:r>
              <a:rPr lang="en-GB" sz="8800" b="1" dirty="0">
                <a:solidFill>
                  <a:srgbClr val="002554"/>
                </a:solidFill>
                <a:latin typeface="Planer" panose="020B0604020202020204" charset="0"/>
              </a:rPr>
              <a:t>Choose your home…</a:t>
            </a:r>
          </a:p>
        </p:txBody>
      </p:sp>
      <p:sp>
        <p:nvSpPr>
          <p:cNvPr id="6" name="TextBox 5">
            <a:extLst>
              <a:ext uri="{FF2B5EF4-FFF2-40B4-BE49-F238E27FC236}">
                <a16:creationId xmlns:a16="http://schemas.microsoft.com/office/drawing/2014/main" id="{9A3D76BB-07E1-A4EE-C5CA-82559C102F42}"/>
              </a:ext>
            </a:extLst>
          </p:cNvPr>
          <p:cNvSpPr txBox="1"/>
          <p:nvPr/>
        </p:nvSpPr>
        <p:spPr>
          <a:xfrm>
            <a:off x="3363514" y="6082248"/>
            <a:ext cx="5561177" cy="4401205"/>
          </a:xfrm>
          <a:prstGeom prst="rect">
            <a:avLst/>
          </a:prstGeom>
          <a:noFill/>
        </p:spPr>
        <p:txBody>
          <a:bodyPr wrap="square" rtlCol="0">
            <a:spAutoFit/>
          </a:bodyPr>
          <a:lstStyle/>
          <a:p>
            <a:pPr algn="ctr"/>
            <a:r>
              <a:rPr lang="en" sz="4000" b="1" dirty="0">
                <a:solidFill>
                  <a:srgbClr val="002554"/>
                </a:solidFill>
                <a:latin typeface="Planer" panose="020B0604020202020204" charset="0"/>
                <a:ea typeface="Open Sans"/>
                <a:cs typeface="Open Sans"/>
                <a:sym typeface="Open Sans"/>
              </a:rPr>
              <a:t>Country Villa </a:t>
            </a:r>
          </a:p>
          <a:p>
            <a:pPr algn="ctr"/>
            <a:r>
              <a:rPr lang="en" sz="4000" b="1" dirty="0">
                <a:solidFill>
                  <a:srgbClr val="002554"/>
                </a:solidFill>
                <a:latin typeface="Planer" panose="020B0604020202020204" charset="0"/>
                <a:ea typeface="Open Sans"/>
                <a:cs typeface="Open Sans"/>
                <a:sym typeface="Open Sans"/>
              </a:rPr>
              <a:t>£1,500 per month</a:t>
            </a:r>
          </a:p>
          <a:p>
            <a:pPr marL="342900" indent="-342900" algn="ctr">
              <a:buFont typeface="Arial" panose="020B0604020202020204" pitchFamily="34" charset="0"/>
              <a:buChar char="•"/>
            </a:pPr>
            <a:r>
              <a:rPr lang="en" sz="4000" b="1" dirty="0">
                <a:solidFill>
                  <a:srgbClr val="002554"/>
                </a:solidFill>
                <a:latin typeface="Planer" panose="020B0604020202020204" charset="0"/>
                <a:ea typeface="Open Sans"/>
                <a:cs typeface="Open Sans"/>
                <a:sym typeface="Open Sans"/>
              </a:rPr>
              <a:t>5 bedrooms </a:t>
            </a:r>
          </a:p>
          <a:p>
            <a:pPr marL="342900" indent="-342900" algn="ctr">
              <a:buFont typeface="Arial" panose="020B0604020202020204" pitchFamily="34" charset="0"/>
              <a:buChar char="•"/>
            </a:pPr>
            <a:r>
              <a:rPr lang="en" sz="4000" b="1" dirty="0">
                <a:solidFill>
                  <a:srgbClr val="002554"/>
                </a:solidFill>
                <a:latin typeface="Planer" panose="020B0604020202020204" charset="0"/>
                <a:ea typeface="Open Sans"/>
                <a:cs typeface="Open Sans"/>
                <a:sym typeface="Open Sans"/>
              </a:rPr>
              <a:t>Swimming Pool</a:t>
            </a:r>
          </a:p>
          <a:p>
            <a:pPr marL="342900" indent="-342900" algn="ctr">
              <a:buFont typeface="Arial" panose="020B0604020202020204" pitchFamily="34" charset="0"/>
              <a:buChar char="•"/>
            </a:pPr>
            <a:r>
              <a:rPr lang="en" sz="4000" b="1" dirty="0">
                <a:solidFill>
                  <a:srgbClr val="002554"/>
                </a:solidFill>
                <a:latin typeface="Planer" panose="020B0604020202020204" charset="0"/>
                <a:ea typeface="Open Sans"/>
                <a:cs typeface="Open Sans"/>
                <a:sym typeface="Open Sans"/>
              </a:rPr>
              <a:t>Cinema room   </a:t>
            </a:r>
          </a:p>
          <a:p>
            <a:pPr algn="ctr"/>
            <a:endParaRPr lang="en" sz="4000" b="1" dirty="0">
              <a:solidFill>
                <a:srgbClr val="002554"/>
              </a:solidFill>
              <a:latin typeface="Planer" panose="020B0604020202020204" charset="0"/>
              <a:ea typeface="Open Sans"/>
              <a:cs typeface="Open Sans"/>
              <a:sym typeface="Open Sans"/>
            </a:endParaRPr>
          </a:p>
          <a:p>
            <a:pPr algn="ctr"/>
            <a:endParaRPr lang="en" sz="4000" b="1" dirty="0">
              <a:solidFill>
                <a:srgbClr val="002554"/>
              </a:solidFill>
              <a:latin typeface="Planer" panose="020B0604020202020204" charset="0"/>
              <a:ea typeface="Open Sans"/>
              <a:cs typeface="Open Sans"/>
              <a:sym typeface="Open Sans"/>
            </a:endParaRPr>
          </a:p>
        </p:txBody>
      </p:sp>
      <p:pic>
        <p:nvPicPr>
          <p:cNvPr id="7" name="Picture 6">
            <a:extLst>
              <a:ext uri="{FF2B5EF4-FFF2-40B4-BE49-F238E27FC236}">
                <a16:creationId xmlns:a16="http://schemas.microsoft.com/office/drawing/2014/main" id="{632E9B8C-AD83-6D81-33CA-01912A0A056B}"/>
              </a:ext>
            </a:extLst>
          </p:cNvPr>
          <p:cNvPicPr>
            <a:picLocks noChangeAspect="1"/>
          </p:cNvPicPr>
          <p:nvPr/>
        </p:nvPicPr>
        <p:blipFill rotWithShape="1">
          <a:blip r:embed="rId6">
            <a:extLst>
              <a:ext uri="{28A0092B-C50C-407E-A947-70E740481C1C}">
                <a14:useLocalDpi xmlns:a14="http://schemas.microsoft.com/office/drawing/2010/main" val="0"/>
              </a:ext>
            </a:extLst>
          </a:blip>
          <a:srcRect l="11516" t="1141" r="11962" b="11942"/>
          <a:stretch/>
        </p:blipFill>
        <p:spPr>
          <a:xfrm>
            <a:off x="3811438" y="2476500"/>
            <a:ext cx="4665331" cy="3509862"/>
          </a:xfrm>
          <a:prstGeom prst="rect">
            <a:avLst/>
          </a:prstGeom>
        </p:spPr>
      </p:pic>
      <p:pic>
        <p:nvPicPr>
          <p:cNvPr id="8" name="Picture 7">
            <a:extLst>
              <a:ext uri="{FF2B5EF4-FFF2-40B4-BE49-F238E27FC236}">
                <a16:creationId xmlns:a16="http://schemas.microsoft.com/office/drawing/2014/main" id="{5D0FEA8F-7E85-0E73-40C1-D4A77A54CC1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363200" y="2432217"/>
            <a:ext cx="4461189" cy="3531775"/>
          </a:xfrm>
          <a:prstGeom prst="rect">
            <a:avLst/>
          </a:prstGeom>
        </p:spPr>
      </p:pic>
      <p:sp>
        <p:nvSpPr>
          <p:cNvPr id="9" name="TextBox 8">
            <a:extLst>
              <a:ext uri="{FF2B5EF4-FFF2-40B4-BE49-F238E27FC236}">
                <a16:creationId xmlns:a16="http://schemas.microsoft.com/office/drawing/2014/main" id="{885A9743-E6FA-6734-5FDB-400847044022}"/>
              </a:ext>
            </a:extLst>
          </p:cNvPr>
          <p:cNvSpPr txBox="1"/>
          <p:nvPr/>
        </p:nvSpPr>
        <p:spPr>
          <a:xfrm>
            <a:off x="8903095" y="6082248"/>
            <a:ext cx="7381397" cy="3785652"/>
          </a:xfrm>
          <a:prstGeom prst="rect">
            <a:avLst/>
          </a:prstGeom>
          <a:noFill/>
        </p:spPr>
        <p:txBody>
          <a:bodyPr wrap="square" rtlCol="0">
            <a:spAutoFit/>
          </a:bodyPr>
          <a:lstStyle/>
          <a:p>
            <a:pPr algn="ctr"/>
            <a:r>
              <a:rPr lang="en" sz="4000" b="1" dirty="0">
                <a:solidFill>
                  <a:srgbClr val="002554"/>
                </a:solidFill>
                <a:latin typeface="Planer" panose="020B0604020202020204" charset="0"/>
                <a:ea typeface="Open Sans"/>
                <a:cs typeface="Open Sans"/>
                <a:sym typeface="Open Sans"/>
              </a:rPr>
              <a:t> Town house </a:t>
            </a:r>
          </a:p>
          <a:p>
            <a:pPr algn="ctr"/>
            <a:r>
              <a:rPr lang="en" sz="4000" b="1" dirty="0">
                <a:solidFill>
                  <a:srgbClr val="002554"/>
                </a:solidFill>
                <a:latin typeface="Planer" panose="020B0604020202020204" charset="0"/>
                <a:ea typeface="Open Sans"/>
                <a:cs typeface="Open Sans"/>
                <a:sym typeface="Open Sans"/>
              </a:rPr>
              <a:t>£1,050 per month</a:t>
            </a:r>
          </a:p>
          <a:p>
            <a:pPr marL="342900" indent="-342900" algn="ctr">
              <a:buFont typeface="Arial" panose="020B0604020202020204" pitchFamily="34" charset="0"/>
              <a:buChar char="•"/>
            </a:pPr>
            <a:r>
              <a:rPr lang="en" sz="4000" b="1" dirty="0">
                <a:solidFill>
                  <a:srgbClr val="002554"/>
                </a:solidFill>
                <a:latin typeface="Planer" panose="020B0604020202020204" charset="0"/>
                <a:ea typeface="Open Sans"/>
                <a:cs typeface="Open Sans"/>
                <a:sym typeface="Open Sans"/>
              </a:rPr>
              <a:t>3 bedrooms </a:t>
            </a:r>
          </a:p>
          <a:p>
            <a:pPr marL="342900" indent="-342900" algn="ctr">
              <a:buFont typeface="Arial" panose="020B0604020202020204" pitchFamily="34" charset="0"/>
              <a:buChar char="•"/>
            </a:pPr>
            <a:r>
              <a:rPr lang="en" sz="4000" b="1" dirty="0">
                <a:solidFill>
                  <a:srgbClr val="002554"/>
                </a:solidFill>
                <a:latin typeface="Planer" panose="020B0604020202020204" charset="0"/>
                <a:ea typeface="Open Sans"/>
                <a:cs typeface="Open Sans"/>
                <a:sym typeface="Open Sans"/>
              </a:rPr>
              <a:t>Garage </a:t>
            </a:r>
          </a:p>
          <a:p>
            <a:pPr marL="342900" indent="-342900" algn="ctr">
              <a:buFont typeface="Arial" panose="020B0604020202020204" pitchFamily="34" charset="0"/>
              <a:buChar char="•"/>
            </a:pPr>
            <a:r>
              <a:rPr lang="en" sz="4000" b="1" dirty="0">
                <a:solidFill>
                  <a:srgbClr val="002554"/>
                </a:solidFill>
                <a:latin typeface="Planer" panose="020B0604020202020204" charset="0"/>
                <a:ea typeface="Open Sans"/>
                <a:cs typeface="Open Sans"/>
                <a:sym typeface="Open Sans"/>
              </a:rPr>
              <a:t>Close to shops and town centre </a:t>
            </a:r>
          </a:p>
          <a:p>
            <a:pPr algn="ctr"/>
            <a:endParaRPr lang="en" sz="4000" b="1" dirty="0">
              <a:solidFill>
                <a:srgbClr val="002554"/>
              </a:solidFill>
              <a:latin typeface="Planer" panose="020B0604020202020204" charset="0"/>
              <a:ea typeface="Open Sans"/>
              <a:cs typeface="Open Sans"/>
              <a:sym typeface="Open Sans"/>
            </a:endParaRPr>
          </a:p>
        </p:txBody>
      </p:sp>
    </p:spTree>
    <p:extLst>
      <p:ext uri="{BB962C8B-B14F-4D97-AF65-F5344CB8AC3E}">
        <p14:creationId xmlns:p14="http://schemas.microsoft.com/office/powerpoint/2010/main" val="19746842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5400000">
            <a:off x="3992890" y="-4008110"/>
            <a:ext cx="10287000" cy="18303221"/>
            <a:chOff x="0" y="0"/>
            <a:chExt cx="2709333" cy="4820601"/>
          </a:xfrm>
        </p:grpSpPr>
        <p:sp>
          <p:nvSpPr>
            <p:cNvPr id="3" name="Freeform 3"/>
            <p:cNvSpPr/>
            <p:nvPr/>
          </p:nvSpPr>
          <p:spPr>
            <a:xfrm>
              <a:off x="0" y="0"/>
              <a:ext cx="2709333" cy="4820601"/>
            </a:xfrm>
            <a:custGeom>
              <a:avLst/>
              <a:gdLst/>
              <a:ahLst/>
              <a:cxnLst/>
              <a:rect l="l" t="t" r="r" b="b"/>
              <a:pathLst>
                <a:path w="2709333" h="4820601">
                  <a:moveTo>
                    <a:pt x="0" y="0"/>
                  </a:moveTo>
                  <a:lnTo>
                    <a:pt x="2709333" y="0"/>
                  </a:lnTo>
                  <a:lnTo>
                    <a:pt x="2709333" y="4820601"/>
                  </a:lnTo>
                  <a:lnTo>
                    <a:pt x="0" y="4820601"/>
                  </a:lnTo>
                  <a:close/>
                </a:path>
              </a:pathLst>
            </a:custGeom>
            <a:solidFill>
              <a:srgbClr val="32245E">
                <a:alpha val="80000"/>
              </a:srgbClr>
            </a:solidFill>
          </p:spPr>
        </p:sp>
        <p:sp>
          <p:nvSpPr>
            <p:cNvPr id="4" name="TextBox 4"/>
            <p:cNvSpPr txBox="1"/>
            <p:nvPr/>
          </p:nvSpPr>
          <p:spPr>
            <a:xfrm>
              <a:off x="0" y="-38100"/>
              <a:ext cx="812800" cy="850900"/>
            </a:xfrm>
            <a:prstGeom prst="rect">
              <a:avLst/>
            </a:prstGeom>
          </p:spPr>
          <p:txBody>
            <a:bodyPr lIns="60960" tIns="60960" rIns="60960" bIns="60960" rtlCol="0" anchor="ctr"/>
            <a:lstStyle/>
            <a:p>
              <a:pPr algn="ctr">
                <a:lnSpc>
                  <a:spcPts val="2688"/>
                </a:lnSpc>
              </a:pPr>
              <a:endParaRPr/>
            </a:p>
            <a:p>
              <a:pPr algn="ctr">
                <a:lnSpc>
                  <a:spcPts val="2688"/>
                </a:lnSpc>
              </a:pPr>
              <a:endParaRPr/>
            </a:p>
            <a:p>
              <a:pPr algn="ctr">
                <a:lnSpc>
                  <a:spcPts val="2688"/>
                </a:lnSpc>
                <a:spcBef>
                  <a:spcPct val="0"/>
                </a:spcBef>
              </a:pPr>
              <a:endParaRPr/>
            </a:p>
          </p:txBody>
        </p:sp>
      </p:grpSp>
      <p:pic>
        <p:nvPicPr>
          <p:cNvPr id="7" name="Picture 7"/>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2700000">
            <a:off x="-1526251" y="3850110"/>
            <a:ext cx="3556199" cy="3542864"/>
          </a:xfrm>
          <a:prstGeom prst="rect">
            <a:avLst/>
          </a:prstGeom>
        </p:spPr>
      </p:pic>
      <p:pic>
        <p:nvPicPr>
          <p:cNvPr id="8" name="Picture 8"/>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2700000">
            <a:off x="16335018" y="3850110"/>
            <a:ext cx="3556199" cy="3542864"/>
          </a:xfrm>
          <a:prstGeom prst="rect">
            <a:avLst/>
          </a:prstGeom>
        </p:spPr>
      </p:pic>
      <p:pic>
        <p:nvPicPr>
          <p:cNvPr id="9" name="Picture 9"/>
          <p:cNvPicPr>
            <a:picLocks noChangeAspect="1"/>
          </p:cNvPicPr>
          <p:nvPr/>
        </p:nvPicPr>
        <p:blipFill>
          <a:blip r:embed="rId4"/>
          <a:srcRect/>
          <a:stretch>
            <a:fillRect/>
          </a:stretch>
        </p:blipFill>
        <p:spPr>
          <a:xfrm>
            <a:off x="398578" y="8852487"/>
            <a:ext cx="2744232" cy="1017365"/>
          </a:xfrm>
          <a:prstGeom prst="rect">
            <a:avLst/>
          </a:prstGeom>
        </p:spPr>
      </p:pic>
      <p:sp>
        <p:nvSpPr>
          <p:cNvPr id="10" name="TextBox 9">
            <a:extLst>
              <a:ext uri="{FF2B5EF4-FFF2-40B4-BE49-F238E27FC236}">
                <a16:creationId xmlns:a16="http://schemas.microsoft.com/office/drawing/2014/main" id="{A5A0FA26-D01C-C3AA-B8D2-BDD5240D6214}"/>
              </a:ext>
            </a:extLst>
          </p:cNvPr>
          <p:cNvSpPr txBox="1"/>
          <p:nvPr/>
        </p:nvSpPr>
        <p:spPr>
          <a:xfrm>
            <a:off x="4562545" y="419100"/>
            <a:ext cx="9162910" cy="1446550"/>
          </a:xfrm>
          <a:prstGeom prst="rect">
            <a:avLst/>
          </a:prstGeom>
          <a:noFill/>
        </p:spPr>
        <p:txBody>
          <a:bodyPr wrap="square" rtlCol="0">
            <a:spAutoFit/>
          </a:bodyPr>
          <a:lstStyle/>
          <a:p>
            <a:pPr algn="ctr"/>
            <a:r>
              <a:rPr lang="en-GB" sz="8800" b="1" dirty="0">
                <a:solidFill>
                  <a:srgbClr val="FFFFFF"/>
                </a:solidFill>
                <a:latin typeface="Planer" panose="020B0604020202020204" charset="0"/>
              </a:rPr>
              <a:t>Choose your home…</a:t>
            </a:r>
          </a:p>
        </p:txBody>
      </p:sp>
      <p:sp>
        <p:nvSpPr>
          <p:cNvPr id="15" name="TextBox 14">
            <a:extLst>
              <a:ext uri="{FF2B5EF4-FFF2-40B4-BE49-F238E27FC236}">
                <a16:creationId xmlns:a16="http://schemas.microsoft.com/office/drawing/2014/main" id="{5C986000-4088-39C4-D3E4-0BC7F33AAD04}"/>
              </a:ext>
            </a:extLst>
          </p:cNvPr>
          <p:cNvSpPr txBox="1"/>
          <p:nvPr/>
        </p:nvSpPr>
        <p:spPr>
          <a:xfrm>
            <a:off x="2514600" y="5844310"/>
            <a:ext cx="6847690" cy="5016758"/>
          </a:xfrm>
          <a:prstGeom prst="rect">
            <a:avLst/>
          </a:prstGeom>
          <a:noFill/>
        </p:spPr>
        <p:txBody>
          <a:bodyPr wrap="square" rtlCol="0">
            <a:spAutoFit/>
          </a:bodyPr>
          <a:lstStyle/>
          <a:p>
            <a:pPr algn="ctr"/>
            <a:r>
              <a:rPr lang="en" sz="4000" b="1" dirty="0">
                <a:solidFill>
                  <a:srgbClr val="FFFFFF"/>
                </a:solidFill>
                <a:latin typeface="Planer" panose="020B0604020202020204" charset="0"/>
                <a:ea typeface="Open Sans"/>
                <a:cs typeface="Open Sans"/>
                <a:sym typeface="Open Sans"/>
              </a:rPr>
              <a:t>Flat </a:t>
            </a:r>
          </a:p>
          <a:p>
            <a:pPr algn="ctr"/>
            <a:r>
              <a:rPr lang="en" sz="4000" b="1" dirty="0">
                <a:solidFill>
                  <a:srgbClr val="FFFFFF"/>
                </a:solidFill>
                <a:latin typeface="Planer" panose="020B0604020202020204" charset="0"/>
                <a:ea typeface="Open Sans"/>
                <a:cs typeface="Open Sans"/>
                <a:sym typeface="Open Sans"/>
              </a:rPr>
              <a:t>£600 per month</a:t>
            </a:r>
          </a:p>
          <a:p>
            <a:pPr marL="342900" indent="-342900" algn="ctr">
              <a:buFont typeface="Arial" panose="020B0604020202020204" pitchFamily="34" charset="0"/>
              <a:buChar char="•"/>
            </a:pPr>
            <a:r>
              <a:rPr lang="en" sz="4000" b="1" dirty="0">
                <a:solidFill>
                  <a:srgbClr val="FFFFFF"/>
                </a:solidFill>
                <a:latin typeface="Planer" panose="020B0604020202020204" charset="0"/>
                <a:ea typeface="Open Sans"/>
                <a:cs typeface="Open Sans"/>
                <a:sym typeface="Open Sans"/>
              </a:rPr>
              <a:t>2 bedrooms </a:t>
            </a:r>
          </a:p>
          <a:p>
            <a:pPr marL="342900" indent="-342900" algn="ctr">
              <a:buFont typeface="Arial" panose="020B0604020202020204" pitchFamily="34" charset="0"/>
              <a:buChar char="•"/>
            </a:pPr>
            <a:r>
              <a:rPr lang="en-GB" sz="4000" b="1" dirty="0">
                <a:solidFill>
                  <a:srgbClr val="FFFFFF"/>
                </a:solidFill>
                <a:latin typeface="Planer" panose="020B0604020202020204" charset="0"/>
                <a:ea typeface="Open Sans"/>
                <a:cs typeface="Open Sans"/>
                <a:sym typeface="Open Sans"/>
              </a:rPr>
              <a:t>S</a:t>
            </a:r>
            <a:r>
              <a:rPr lang="en" sz="4000" b="1" dirty="0">
                <a:solidFill>
                  <a:srgbClr val="FFFFFF"/>
                </a:solidFill>
                <a:latin typeface="Planer" panose="020B0604020202020204" charset="0"/>
                <a:ea typeface="Open Sans"/>
                <a:cs typeface="Open Sans"/>
                <a:sym typeface="Open Sans"/>
              </a:rPr>
              <a:t>hared garden </a:t>
            </a:r>
          </a:p>
          <a:p>
            <a:pPr marL="342900" indent="-342900" algn="ctr">
              <a:buFont typeface="Arial" panose="020B0604020202020204" pitchFamily="34" charset="0"/>
              <a:buChar char="•"/>
            </a:pPr>
            <a:r>
              <a:rPr lang="en-GB" sz="4000" b="1" dirty="0">
                <a:solidFill>
                  <a:srgbClr val="FFFFFF"/>
                </a:solidFill>
                <a:latin typeface="Planer" panose="020B0604020202020204" charset="0"/>
                <a:ea typeface="Open Sans"/>
                <a:cs typeface="Open Sans"/>
                <a:sym typeface="Open Sans"/>
              </a:rPr>
              <a:t>C</a:t>
            </a:r>
            <a:r>
              <a:rPr lang="en" sz="4000" b="1" dirty="0">
                <a:solidFill>
                  <a:srgbClr val="FFFFFF"/>
                </a:solidFill>
                <a:latin typeface="Planer" panose="020B0604020202020204" charset="0"/>
                <a:ea typeface="Open Sans"/>
                <a:cs typeface="Open Sans"/>
                <a:sym typeface="Open Sans"/>
              </a:rPr>
              <a:t>lose to shops and town centre  </a:t>
            </a:r>
          </a:p>
          <a:p>
            <a:pPr marL="342900" indent="-342900" algn="ctr">
              <a:buFont typeface="Arial" panose="020B0604020202020204" pitchFamily="34" charset="0"/>
              <a:buChar char="•"/>
            </a:pPr>
            <a:endParaRPr lang="en" sz="4000" b="1" dirty="0">
              <a:solidFill>
                <a:srgbClr val="FFFFFF"/>
              </a:solidFill>
              <a:latin typeface="Planer" panose="020B0604020202020204" charset="0"/>
              <a:ea typeface="Open Sans"/>
              <a:cs typeface="Open Sans"/>
              <a:sym typeface="Open Sans"/>
            </a:endParaRPr>
          </a:p>
          <a:p>
            <a:pPr algn="ctr"/>
            <a:endParaRPr lang="en" sz="4000" b="1" dirty="0">
              <a:solidFill>
                <a:srgbClr val="FFFFFF"/>
              </a:solidFill>
              <a:latin typeface="Planer" panose="020B0604020202020204" charset="0"/>
              <a:ea typeface="Open Sans"/>
              <a:cs typeface="Open Sans"/>
              <a:sym typeface="Open Sans"/>
            </a:endParaRPr>
          </a:p>
        </p:txBody>
      </p:sp>
      <p:sp>
        <p:nvSpPr>
          <p:cNvPr id="16" name="TextBox 15">
            <a:extLst>
              <a:ext uri="{FF2B5EF4-FFF2-40B4-BE49-F238E27FC236}">
                <a16:creationId xmlns:a16="http://schemas.microsoft.com/office/drawing/2014/main" id="{0779861B-E63A-F493-C69E-0EDF76E6E138}"/>
              </a:ext>
            </a:extLst>
          </p:cNvPr>
          <p:cNvSpPr txBox="1"/>
          <p:nvPr/>
        </p:nvSpPr>
        <p:spPr>
          <a:xfrm>
            <a:off x="9506951" y="5884091"/>
            <a:ext cx="6847690" cy="3785652"/>
          </a:xfrm>
          <a:prstGeom prst="rect">
            <a:avLst/>
          </a:prstGeom>
          <a:noFill/>
        </p:spPr>
        <p:txBody>
          <a:bodyPr wrap="square" rtlCol="0">
            <a:spAutoFit/>
          </a:bodyPr>
          <a:lstStyle/>
          <a:p>
            <a:pPr algn="ctr"/>
            <a:r>
              <a:rPr lang="en" sz="4000" b="1" dirty="0">
                <a:solidFill>
                  <a:srgbClr val="FFFFFF"/>
                </a:solidFill>
                <a:latin typeface="Planer" panose="020B0604020202020204" charset="0"/>
                <a:ea typeface="Open Sans"/>
                <a:cs typeface="Open Sans"/>
                <a:sym typeface="Open Sans"/>
              </a:rPr>
              <a:t>Shared house</a:t>
            </a:r>
          </a:p>
          <a:p>
            <a:pPr algn="ctr"/>
            <a:r>
              <a:rPr lang="en" sz="4000" b="1" dirty="0">
                <a:solidFill>
                  <a:srgbClr val="FFFFFF"/>
                </a:solidFill>
                <a:latin typeface="Planer" panose="020B0604020202020204" charset="0"/>
                <a:ea typeface="Open Sans"/>
                <a:cs typeface="Open Sans"/>
                <a:sym typeface="Open Sans"/>
              </a:rPr>
              <a:t> £390 per month</a:t>
            </a:r>
          </a:p>
          <a:p>
            <a:pPr marL="342900" indent="-342900" algn="ctr">
              <a:buFont typeface="Arial" panose="020B0604020202020204" pitchFamily="34" charset="0"/>
              <a:buChar char="•"/>
            </a:pPr>
            <a:r>
              <a:rPr lang="en-GB" sz="4000" b="1" dirty="0">
                <a:solidFill>
                  <a:srgbClr val="FFFFFF"/>
                </a:solidFill>
                <a:latin typeface="Planer" panose="020B0604020202020204" charset="0"/>
                <a:ea typeface="Open Sans"/>
                <a:cs typeface="Open Sans"/>
                <a:sym typeface="Open Sans"/>
              </a:rPr>
              <a:t>O</a:t>
            </a:r>
            <a:r>
              <a:rPr lang="en" sz="4000" b="1" dirty="0">
                <a:solidFill>
                  <a:srgbClr val="FFFFFF"/>
                </a:solidFill>
                <a:latin typeface="Planer" panose="020B0604020202020204" charset="0"/>
                <a:ea typeface="Open Sans"/>
                <a:cs typeface="Open Sans"/>
                <a:sym typeface="Open Sans"/>
              </a:rPr>
              <a:t>ne bedroom and shared kitchen and bathrooms </a:t>
            </a:r>
          </a:p>
          <a:p>
            <a:pPr marL="342900" indent="-342900" algn="ctr">
              <a:buFont typeface="Arial" panose="020B0604020202020204" pitchFamily="34" charset="0"/>
              <a:buChar char="•"/>
            </a:pPr>
            <a:r>
              <a:rPr lang="en" sz="4000" b="1" dirty="0">
                <a:solidFill>
                  <a:srgbClr val="FFFFFF"/>
                </a:solidFill>
                <a:latin typeface="Planer" panose="020B0604020202020204" charset="0"/>
                <a:ea typeface="Open Sans"/>
                <a:cs typeface="Open Sans"/>
                <a:sym typeface="Open Sans"/>
              </a:rPr>
              <a:t>Close to city centre </a:t>
            </a:r>
          </a:p>
          <a:p>
            <a:pPr marL="342900" indent="-342900" algn="ctr">
              <a:buFont typeface="Arial" panose="020B0604020202020204" pitchFamily="34" charset="0"/>
              <a:buChar char="•"/>
            </a:pPr>
            <a:r>
              <a:rPr lang="en-GB" sz="4000" b="1" dirty="0">
                <a:solidFill>
                  <a:srgbClr val="FFFFFF"/>
                </a:solidFill>
                <a:latin typeface="Planer" panose="020B0604020202020204" charset="0"/>
                <a:ea typeface="Open Sans"/>
                <a:cs typeface="Open Sans"/>
                <a:sym typeface="Open Sans"/>
              </a:rPr>
              <a:t>F</a:t>
            </a:r>
            <a:r>
              <a:rPr lang="en" sz="4000" b="1" dirty="0">
                <a:solidFill>
                  <a:srgbClr val="FFFFFF"/>
                </a:solidFill>
                <a:latin typeface="Planer" panose="020B0604020202020204" charset="0"/>
                <a:ea typeface="Open Sans"/>
                <a:cs typeface="Open Sans"/>
                <a:sym typeface="Open Sans"/>
              </a:rPr>
              <a:t>un and friendly atmosphere </a:t>
            </a:r>
          </a:p>
        </p:txBody>
      </p:sp>
      <p:pic>
        <p:nvPicPr>
          <p:cNvPr id="17" name="Picture 16">
            <a:extLst>
              <a:ext uri="{FF2B5EF4-FFF2-40B4-BE49-F238E27FC236}">
                <a16:creationId xmlns:a16="http://schemas.microsoft.com/office/drawing/2014/main" id="{2825BB70-F59B-D974-3030-3C150CE3A1D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78567" y="2284750"/>
            <a:ext cx="5019797" cy="3350715"/>
          </a:xfrm>
          <a:prstGeom prst="rect">
            <a:avLst/>
          </a:prstGeom>
        </p:spPr>
      </p:pic>
      <p:pic>
        <p:nvPicPr>
          <p:cNvPr id="18" name="Picture 17">
            <a:extLst>
              <a:ext uri="{FF2B5EF4-FFF2-40B4-BE49-F238E27FC236}">
                <a16:creationId xmlns:a16="http://schemas.microsoft.com/office/drawing/2014/main" id="{55B38657-6695-B8BE-70C6-CAD20AE0AC2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14980" y="2290152"/>
            <a:ext cx="4994453" cy="3331390"/>
          </a:xfrm>
          <a:prstGeom prst="rect">
            <a:avLst/>
          </a:prstGeom>
        </p:spPr>
      </p:pic>
    </p:spTree>
    <p:extLst>
      <p:ext uri="{BB962C8B-B14F-4D97-AF65-F5344CB8AC3E}">
        <p14:creationId xmlns:p14="http://schemas.microsoft.com/office/powerpoint/2010/main" val="5455929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ChangeAspect="1"/>
          </p:cNvPicPr>
          <p:nvPr/>
        </p:nvPicPr>
        <p:blipFill>
          <a:blip r:embed="rId3"/>
          <a:srcRect/>
          <a:stretch>
            <a:fillRect/>
          </a:stretch>
        </p:blipFill>
        <p:spPr>
          <a:xfrm>
            <a:off x="398578" y="8852487"/>
            <a:ext cx="2744232" cy="1018796"/>
          </a:xfrm>
          <a:prstGeom prst="rect">
            <a:avLst/>
          </a:prstGeom>
        </p:spPr>
      </p:pic>
      <p:sp>
        <p:nvSpPr>
          <p:cNvPr id="5" name="TextBox 4">
            <a:extLst>
              <a:ext uri="{FF2B5EF4-FFF2-40B4-BE49-F238E27FC236}">
                <a16:creationId xmlns:a16="http://schemas.microsoft.com/office/drawing/2014/main" id="{699710D5-30AD-869C-73AD-B12F196BAEF3}"/>
              </a:ext>
            </a:extLst>
          </p:cNvPr>
          <p:cNvSpPr txBox="1"/>
          <p:nvPr/>
        </p:nvSpPr>
        <p:spPr>
          <a:xfrm>
            <a:off x="-503015" y="5702927"/>
            <a:ext cx="5561177" cy="2677656"/>
          </a:xfrm>
          <a:prstGeom prst="rect">
            <a:avLst/>
          </a:prstGeom>
          <a:noFill/>
        </p:spPr>
        <p:txBody>
          <a:bodyPr wrap="square" rtlCol="0">
            <a:spAutoFit/>
          </a:bodyPr>
          <a:lstStyle/>
          <a:p>
            <a:pPr algn="ctr"/>
            <a:r>
              <a:rPr lang="en" sz="2400" b="1" dirty="0">
                <a:solidFill>
                  <a:srgbClr val="002554"/>
                </a:solidFill>
                <a:latin typeface="Planer" panose="020B0604020202020204" charset="0"/>
                <a:ea typeface="Open Sans"/>
                <a:cs typeface="Open Sans"/>
                <a:sym typeface="Open Sans"/>
              </a:rPr>
              <a:t>Country Villa </a:t>
            </a:r>
          </a:p>
          <a:p>
            <a:pPr algn="ctr"/>
            <a:r>
              <a:rPr lang="en" sz="2400" b="1" dirty="0">
                <a:solidFill>
                  <a:srgbClr val="002554"/>
                </a:solidFill>
                <a:latin typeface="Planer" panose="020B0604020202020204" charset="0"/>
                <a:ea typeface="Open Sans"/>
                <a:cs typeface="Open Sans"/>
                <a:sym typeface="Open Sans"/>
              </a:rPr>
              <a:t>£1,500 per month</a:t>
            </a:r>
          </a:p>
          <a:p>
            <a:pPr marL="342900" indent="-342900" algn="ctr">
              <a:buFont typeface="Arial" panose="020B0604020202020204" pitchFamily="34" charset="0"/>
              <a:buChar char="•"/>
            </a:pPr>
            <a:r>
              <a:rPr lang="en" sz="2400" b="1" dirty="0">
                <a:solidFill>
                  <a:srgbClr val="002554"/>
                </a:solidFill>
                <a:latin typeface="Planer" panose="020B0604020202020204" charset="0"/>
                <a:ea typeface="Open Sans"/>
                <a:cs typeface="Open Sans"/>
                <a:sym typeface="Open Sans"/>
              </a:rPr>
              <a:t>5 bedrooms </a:t>
            </a:r>
          </a:p>
          <a:p>
            <a:pPr marL="342900" indent="-342900" algn="ctr">
              <a:buFont typeface="Arial" panose="020B0604020202020204" pitchFamily="34" charset="0"/>
              <a:buChar char="•"/>
            </a:pPr>
            <a:r>
              <a:rPr lang="en" sz="2400" b="1" dirty="0">
                <a:solidFill>
                  <a:srgbClr val="002554"/>
                </a:solidFill>
                <a:latin typeface="Planer" panose="020B0604020202020204" charset="0"/>
                <a:ea typeface="Open Sans"/>
                <a:cs typeface="Open Sans"/>
                <a:sym typeface="Open Sans"/>
              </a:rPr>
              <a:t>Swimming Pool</a:t>
            </a:r>
          </a:p>
          <a:p>
            <a:pPr marL="342900" indent="-342900" algn="ctr">
              <a:buFont typeface="Arial" panose="020B0604020202020204" pitchFamily="34" charset="0"/>
              <a:buChar char="•"/>
            </a:pPr>
            <a:r>
              <a:rPr lang="en" sz="2400" b="1" dirty="0">
                <a:solidFill>
                  <a:srgbClr val="002554"/>
                </a:solidFill>
                <a:latin typeface="Planer" panose="020B0604020202020204" charset="0"/>
                <a:ea typeface="Open Sans"/>
                <a:cs typeface="Open Sans"/>
                <a:sym typeface="Open Sans"/>
              </a:rPr>
              <a:t>Cinema room   </a:t>
            </a:r>
          </a:p>
          <a:p>
            <a:pPr algn="ctr"/>
            <a:endParaRPr lang="en" sz="2400" b="1" dirty="0">
              <a:solidFill>
                <a:srgbClr val="002554"/>
              </a:solidFill>
              <a:latin typeface="Planer" panose="020B0604020202020204" charset="0"/>
              <a:ea typeface="Open Sans"/>
              <a:cs typeface="Open Sans"/>
              <a:sym typeface="Open Sans"/>
            </a:endParaRPr>
          </a:p>
          <a:p>
            <a:pPr algn="ctr"/>
            <a:endParaRPr lang="en" sz="2400" b="1" dirty="0">
              <a:solidFill>
                <a:srgbClr val="002554"/>
              </a:solidFill>
              <a:latin typeface="Planer" panose="020B0604020202020204" charset="0"/>
              <a:ea typeface="Open Sans"/>
              <a:cs typeface="Open Sans"/>
              <a:sym typeface="Open Sans"/>
            </a:endParaRPr>
          </a:p>
        </p:txBody>
      </p:sp>
      <p:pic>
        <p:nvPicPr>
          <p:cNvPr id="6" name="Picture 5">
            <a:extLst>
              <a:ext uri="{FF2B5EF4-FFF2-40B4-BE49-F238E27FC236}">
                <a16:creationId xmlns:a16="http://schemas.microsoft.com/office/drawing/2014/main" id="{130FC331-018E-0D4D-FCFD-091BF5815AC4}"/>
              </a:ext>
            </a:extLst>
          </p:cNvPr>
          <p:cNvPicPr>
            <a:picLocks noChangeAspect="1"/>
          </p:cNvPicPr>
          <p:nvPr/>
        </p:nvPicPr>
        <p:blipFill rotWithShape="1">
          <a:blip r:embed="rId4">
            <a:extLst>
              <a:ext uri="{28A0092B-C50C-407E-A947-70E740481C1C}">
                <a14:useLocalDpi xmlns:a14="http://schemas.microsoft.com/office/drawing/2010/main" val="0"/>
              </a:ext>
            </a:extLst>
          </a:blip>
          <a:srcRect l="11516" t="1141" r="11962" b="11942"/>
          <a:stretch/>
        </p:blipFill>
        <p:spPr>
          <a:xfrm>
            <a:off x="426652" y="2554538"/>
            <a:ext cx="3701845" cy="2785004"/>
          </a:xfrm>
          <a:prstGeom prst="rect">
            <a:avLst/>
          </a:prstGeom>
        </p:spPr>
      </p:pic>
      <p:pic>
        <p:nvPicPr>
          <p:cNvPr id="7" name="Picture 6">
            <a:extLst>
              <a:ext uri="{FF2B5EF4-FFF2-40B4-BE49-F238E27FC236}">
                <a16:creationId xmlns:a16="http://schemas.microsoft.com/office/drawing/2014/main" id="{2D687107-282C-CBF9-D3C5-90DCE5595F8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48200" y="2546115"/>
            <a:ext cx="3517899" cy="2785004"/>
          </a:xfrm>
          <a:prstGeom prst="rect">
            <a:avLst/>
          </a:prstGeom>
        </p:spPr>
      </p:pic>
      <p:sp>
        <p:nvSpPr>
          <p:cNvPr id="8" name="TextBox 7">
            <a:extLst>
              <a:ext uri="{FF2B5EF4-FFF2-40B4-BE49-F238E27FC236}">
                <a16:creationId xmlns:a16="http://schemas.microsoft.com/office/drawing/2014/main" id="{7D070EFF-EADD-EC9A-40CC-E9F11C278CC1}"/>
              </a:ext>
            </a:extLst>
          </p:cNvPr>
          <p:cNvSpPr txBox="1"/>
          <p:nvPr/>
        </p:nvSpPr>
        <p:spPr>
          <a:xfrm>
            <a:off x="4712918" y="5694504"/>
            <a:ext cx="3388461" cy="2677656"/>
          </a:xfrm>
          <a:prstGeom prst="rect">
            <a:avLst/>
          </a:prstGeom>
          <a:noFill/>
        </p:spPr>
        <p:txBody>
          <a:bodyPr wrap="square" rtlCol="0">
            <a:spAutoFit/>
          </a:bodyPr>
          <a:lstStyle/>
          <a:p>
            <a:pPr algn="ctr"/>
            <a:r>
              <a:rPr lang="en" sz="2400" b="1" dirty="0">
                <a:solidFill>
                  <a:srgbClr val="002554"/>
                </a:solidFill>
                <a:latin typeface="Planer" panose="020B0604020202020204" charset="0"/>
                <a:ea typeface="Open Sans"/>
                <a:cs typeface="Open Sans"/>
                <a:sym typeface="Open Sans"/>
              </a:rPr>
              <a:t> Town house </a:t>
            </a:r>
          </a:p>
          <a:p>
            <a:pPr algn="ctr"/>
            <a:r>
              <a:rPr lang="en" sz="2400" b="1" dirty="0">
                <a:solidFill>
                  <a:srgbClr val="002554"/>
                </a:solidFill>
                <a:latin typeface="Planer" panose="020B0604020202020204" charset="0"/>
                <a:ea typeface="Open Sans"/>
                <a:cs typeface="Open Sans"/>
                <a:sym typeface="Open Sans"/>
              </a:rPr>
              <a:t>£1,050 per month</a:t>
            </a:r>
          </a:p>
          <a:p>
            <a:pPr marL="342900" indent="-342900" algn="ctr">
              <a:buFont typeface="Arial" panose="020B0604020202020204" pitchFamily="34" charset="0"/>
              <a:buChar char="•"/>
            </a:pPr>
            <a:r>
              <a:rPr lang="en" sz="2400" b="1" dirty="0">
                <a:solidFill>
                  <a:srgbClr val="002554"/>
                </a:solidFill>
                <a:latin typeface="Planer" panose="020B0604020202020204" charset="0"/>
                <a:ea typeface="Open Sans"/>
                <a:cs typeface="Open Sans"/>
                <a:sym typeface="Open Sans"/>
              </a:rPr>
              <a:t>3 bedrooms </a:t>
            </a:r>
          </a:p>
          <a:p>
            <a:pPr marL="342900" indent="-342900" algn="ctr">
              <a:buFont typeface="Arial" panose="020B0604020202020204" pitchFamily="34" charset="0"/>
              <a:buChar char="•"/>
            </a:pPr>
            <a:r>
              <a:rPr lang="en" sz="2400" b="1" dirty="0">
                <a:solidFill>
                  <a:srgbClr val="002554"/>
                </a:solidFill>
                <a:latin typeface="Planer" panose="020B0604020202020204" charset="0"/>
                <a:ea typeface="Open Sans"/>
                <a:cs typeface="Open Sans"/>
                <a:sym typeface="Open Sans"/>
              </a:rPr>
              <a:t>Garage </a:t>
            </a:r>
          </a:p>
          <a:p>
            <a:pPr marL="342900" indent="-342900" algn="ctr">
              <a:buFont typeface="Arial" panose="020B0604020202020204" pitchFamily="34" charset="0"/>
              <a:buChar char="•"/>
            </a:pPr>
            <a:r>
              <a:rPr lang="en" sz="2400" b="1" dirty="0">
                <a:solidFill>
                  <a:srgbClr val="002554"/>
                </a:solidFill>
                <a:latin typeface="Planer" panose="020B0604020202020204" charset="0"/>
                <a:ea typeface="Open Sans"/>
                <a:cs typeface="Open Sans"/>
                <a:sym typeface="Open Sans"/>
              </a:rPr>
              <a:t>Close to shops and town centre </a:t>
            </a:r>
          </a:p>
          <a:p>
            <a:pPr algn="ctr"/>
            <a:endParaRPr lang="en" sz="2400" b="1" dirty="0">
              <a:solidFill>
                <a:srgbClr val="002554"/>
              </a:solidFill>
              <a:latin typeface="Planer" panose="020B0604020202020204" charset="0"/>
              <a:ea typeface="Open Sans"/>
              <a:cs typeface="Open Sans"/>
              <a:sym typeface="Open Sans"/>
            </a:endParaRPr>
          </a:p>
        </p:txBody>
      </p:sp>
      <p:sp>
        <p:nvSpPr>
          <p:cNvPr id="9" name="TextBox 8">
            <a:extLst>
              <a:ext uri="{FF2B5EF4-FFF2-40B4-BE49-F238E27FC236}">
                <a16:creationId xmlns:a16="http://schemas.microsoft.com/office/drawing/2014/main" id="{857899E9-4544-F4F5-50F1-9C1F0BF609BF}"/>
              </a:ext>
            </a:extLst>
          </p:cNvPr>
          <p:cNvSpPr txBox="1"/>
          <p:nvPr/>
        </p:nvSpPr>
        <p:spPr>
          <a:xfrm>
            <a:off x="8812202" y="5708552"/>
            <a:ext cx="4226412" cy="3046988"/>
          </a:xfrm>
          <a:prstGeom prst="rect">
            <a:avLst/>
          </a:prstGeom>
          <a:noFill/>
        </p:spPr>
        <p:txBody>
          <a:bodyPr wrap="square" rtlCol="0">
            <a:spAutoFit/>
          </a:bodyPr>
          <a:lstStyle/>
          <a:p>
            <a:pPr algn="ctr"/>
            <a:r>
              <a:rPr lang="en" sz="2400" b="1" dirty="0">
                <a:solidFill>
                  <a:srgbClr val="002554"/>
                </a:solidFill>
                <a:latin typeface="Planer" panose="020B0604020202020204" charset="0"/>
                <a:ea typeface="Open Sans"/>
                <a:cs typeface="Open Sans"/>
                <a:sym typeface="Open Sans"/>
              </a:rPr>
              <a:t>Flat </a:t>
            </a:r>
          </a:p>
          <a:p>
            <a:pPr algn="ctr"/>
            <a:r>
              <a:rPr lang="en" sz="2400" b="1" dirty="0">
                <a:solidFill>
                  <a:srgbClr val="002554"/>
                </a:solidFill>
                <a:latin typeface="Planer" panose="020B0604020202020204" charset="0"/>
                <a:ea typeface="Open Sans"/>
                <a:cs typeface="Open Sans"/>
                <a:sym typeface="Open Sans"/>
              </a:rPr>
              <a:t>£600 per month</a:t>
            </a:r>
          </a:p>
          <a:p>
            <a:pPr marL="342900" indent="-342900" algn="ctr">
              <a:buFont typeface="Arial" panose="020B0604020202020204" pitchFamily="34" charset="0"/>
              <a:buChar char="•"/>
            </a:pPr>
            <a:r>
              <a:rPr lang="en" sz="2400" b="1" dirty="0">
                <a:solidFill>
                  <a:srgbClr val="002554"/>
                </a:solidFill>
                <a:latin typeface="Planer" panose="020B0604020202020204" charset="0"/>
                <a:ea typeface="Open Sans"/>
                <a:cs typeface="Open Sans"/>
                <a:sym typeface="Open Sans"/>
              </a:rPr>
              <a:t>2 bedrooms </a:t>
            </a:r>
          </a:p>
          <a:p>
            <a:pPr marL="342900" indent="-342900" algn="ctr">
              <a:buFont typeface="Arial" panose="020B0604020202020204" pitchFamily="34" charset="0"/>
              <a:buChar char="•"/>
            </a:pPr>
            <a:r>
              <a:rPr lang="en-GB" sz="2400" b="1" dirty="0">
                <a:solidFill>
                  <a:srgbClr val="002554"/>
                </a:solidFill>
                <a:latin typeface="Planer" panose="020B0604020202020204" charset="0"/>
                <a:ea typeface="Open Sans"/>
                <a:cs typeface="Open Sans"/>
                <a:sym typeface="Open Sans"/>
              </a:rPr>
              <a:t>S</a:t>
            </a:r>
            <a:r>
              <a:rPr lang="en" sz="2400" b="1" dirty="0">
                <a:solidFill>
                  <a:srgbClr val="002554"/>
                </a:solidFill>
                <a:latin typeface="Planer" panose="020B0604020202020204" charset="0"/>
                <a:ea typeface="Open Sans"/>
                <a:cs typeface="Open Sans"/>
                <a:sym typeface="Open Sans"/>
              </a:rPr>
              <a:t>hared garden </a:t>
            </a:r>
          </a:p>
          <a:p>
            <a:pPr marL="342900" indent="-342900" algn="ctr">
              <a:buFont typeface="Arial" panose="020B0604020202020204" pitchFamily="34" charset="0"/>
              <a:buChar char="•"/>
            </a:pPr>
            <a:r>
              <a:rPr lang="en-GB" sz="2400" b="1" dirty="0">
                <a:solidFill>
                  <a:srgbClr val="002554"/>
                </a:solidFill>
                <a:latin typeface="Planer" panose="020B0604020202020204" charset="0"/>
                <a:ea typeface="Open Sans"/>
                <a:cs typeface="Open Sans"/>
                <a:sym typeface="Open Sans"/>
              </a:rPr>
              <a:t>C</a:t>
            </a:r>
            <a:r>
              <a:rPr lang="en" sz="2400" b="1" dirty="0">
                <a:solidFill>
                  <a:srgbClr val="002554"/>
                </a:solidFill>
                <a:latin typeface="Planer" panose="020B0604020202020204" charset="0"/>
                <a:ea typeface="Open Sans"/>
                <a:cs typeface="Open Sans"/>
                <a:sym typeface="Open Sans"/>
              </a:rPr>
              <a:t>lose to shops and town centre  </a:t>
            </a:r>
          </a:p>
          <a:p>
            <a:pPr marL="342900" indent="-342900" algn="ctr">
              <a:buFont typeface="Arial" panose="020B0604020202020204" pitchFamily="34" charset="0"/>
              <a:buChar char="•"/>
            </a:pPr>
            <a:endParaRPr lang="en" sz="2400" b="1" dirty="0">
              <a:solidFill>
                <a:srgbClr val="002554"/>
              </a:solidFill>
              <a:latin typeface="Planer" panose="020B0604020202020204" charset="0"/>
              <a:ea typeface="Open Sans"/>
              <a:cs typeface="Open Sans"/>
              <a:sym typeface="Open Sans"/>
            </a:endParaRPr>
          </a:p>
          <a:p>
            <a:pPr algn="ctr"/>
            <a:endParaRPr lang="en" sz="2400" b="1" dirty="0">
              <a:solidFill>
                <a:srgbClr val="002554"/>
              </a:solidFill>
              <a:latin typeface="Planer" panose="020B0604020202020204" charset="0"/>
              <a:ea typeface="Open Sans"/>
              <a:cs typeface="Open Sans"/>
              <a:sym typeface="Open Sans"/>
            </a:endParaRPr>
          </a:p>
        </p:txBody>
      </p:sp>
      <p:sp>
        <p:nvSpPr>
          <p:cNvPr id="10" name="TextBox 9">
            <a:extLst>
              <a:ext uri="{FF2B5EF4-FFF2-40B4-BE49-F238E27FC236}">
                <a16:creationId xmlns:a16="http://schemas.microsoft.com/office/drawing/2014/main" id="{7756A40D-CFA4-14DC-1F01-CEC889789D77}"/>
              </a:ext>
            </a:extLst>
          </p:cNvPr>
          <p:cNvSpPr txBox="1"/>
          <p:nvPr/>
        </p:nvSpPr>
        <p:spPr>
          <a:xfrm>
            <a:off x="13749437" y="5708943"/>
            <a:ext cx="4226412" cy="2308324"/>
          </a:xfrm>
          <a:prstGeom prst="rect">
            <a:avLst/>
          </a:prstGeom>
          <a:noFill/>
        </p:spPr>
        <p:txBody>
          <a:bodyPr wrap="square" rtlCol="0">
            <a:spAutoFit/>
          </a:bodyPr>
          <a:lstStyle/>
          <a:p>
            <a:pPr algn="ctr"/>
            <a:r>
              <a:rPr lang="en" sz="2400" b="1" dirty="0">
                <a:solidFill>
                  <a:srgbClr val="002554"/>
                </a:solidFill>
                <a:latin typeface="Planer" panose="020B0604020202020204" charset="0"/>
                <a:ea typeface="Open Sans"/>
                <a:cs typeface="Open Sans"/>
                <a:sym typeface="Open Sans"/>
              </a:rPr>
              <a:t>Shared house</a:t>
            </a:r>
          </a:p>
          <a:p>
            <a:pPr algn="ctr"/>
            <a:r>
              <a:rPr lang="en" sz="2400" b="1" dirty="0">
                <a:solidFill>
                  <a:srgbClr val="002554"/>
                </a:solidFill>
                <a:latin typeface="Planer" panose="020B0604020202020204" charset="0"/>
                <a:ea typeface="Open Sans"/>
                <a:cs typeface="Open Sans"/>
                <a:sym typeface="Open Sans"/>
              </a:rPr>
              <a:t> £390 per month</a:t>
            </a:r>
          </a:p>
          <a:p>
            <a:pPr marL="342900" indent="-342900" algn="ctr">
              <a:buFont typeface="Arial" panose="020B0604020202020204" pitchFamily="34" charset="0"/>
              <a:buChar char="•"/>
            </a:pPr>
            <a:r>
              <a:rPr lang="en-GB" sz="2400" b="1" dirty="0">
                <a:solidFill>
                  <a:srgbClr val="002554"/>
                </a:solidFill>
                <a:latin typeface="Planer" panose="020B0604020202020204" charset="0"/>
                <a:ea typeface="Open Sans"/>
                <a:cs typeface="Open Sans"/>
                <a:sym typeface="Open Sans"/>
              </a:rPr>
              <a:t>O</a:t>
            </a:r>
            <a:r>
              <a:rPr lang="en" sz="2400" b="1" dirty="0">
                <a:solidFill>
                  <a:srgbClr val="002554"/>
                </a:solidFill>
                <a:latin typeface="Planer" panose="020B0604020202020204" charset="0"/>
                <a:ea typeface="Open Sans"/>
                <a:cs typeface="Open Sans"/>
                <a:sym typeface="Open Sans"/>
              </a:rPr>
              <a:t>ne bedroom and shared kitchen and bathrooms </a:t>
            </a:r>
          </a:p>
          <a:p>
            <a:pPr marL="342900" indent="-342900" algn="ctr">
              <a:buFont typeface="Arial" panose="020B0604020202020204" pitchFamily="34" charset="0"/>
              <a:buChar char="•"/>
            </a:pPr>
            <a:r>
              <a:rPr lang="en" sz="2400" b="1" dirty="0">
                <a:solidFill>
                  <a:srgbClr val="002554"/>
                </a:solidFill>
                <a:latin typeface="Planer" panose="020B0604020202020204" charset="0"/>
                <a:ea typeface="Open Sans"/>
                <a:cs typeface="Open Sans"/>
                <a:sym typeface="Open Sans"/>
              </a:rPr>
              <a:t>Close to city centre </a:t>
            </a:r>
          </a:p>
          <a:p>
            <a:pPr marL="342900" indent="-342900" algn="ctr">
              <a:buFont typeface="Arial" panose="020B0604020202020204" pitchFamily="34" charset="0"/>
              <a:buChar char="•"/>
            </a:pPr>
            <a:r>
              <a:rPr lang="en-GB" sz="2400" b="1" dirty="0">
                <a:solidFill>
                  <a:srgbClr val="002554"/>
                </a:solidFill>
                <a:latin typeface="Planer" panose="020B0604020202020204" charset="0"/>
                <a:ea typeface="Open Sans"/>
                <a:cs typeface="Open Sans"/>
                <a:sym typeface="Open Sans"/>
              </a:rPr>
              <a:t>F</a:t>
            </a:r>
            <a:r>
              <a:rPr lang="en" sz="2400" b="1" dirty="0">
                <a:solidFill>
                  <a:srgbClr val="002554"/>
                </a:solidFill>
                <a:latin typeface="Planer" panose="020B0604020202020204" charset="0"/>
                <a:ea typeface="Open Sans"/>
                <a:cs typeface="Open Sans"/>
                <a:sym typeface="Open Sans"/>
              </a:rPr>
              <a:t>un and friendly atmosphere </a:t>
            </a:r>
          </a:p>
        </p:txBody>
      </p:sp>
      <p:pic>
        <p:nvPicPr>
          <p:cNvPr id="11" name="Picture 10">
            <a:extLst>
              <a:ext uri="{FF2B5EF4-FFF2-40B4-BE49-F238E27FC236}">
                <a16:creationId xmlns:a16="http://schemas.microsoft.com/office/drawing/2014/main" id="{950E2882-82B9-5244-0CF2-23145080378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909199" y="2546115"/>
            <a:ext cx="4032419" cy="2691640"/>
          </a:xfrm>
          <a:prstGeom prst="rect">
            <a:avLst/>
          </a:prstGeom>
        </p:spPr>
      </p:pic>
      <p:pic>
        <p:nvPicPr>
          <p:cNvPr id="12" name="Picture 11">
            <a:extLst>
              <a:ext uri="{FF2B5EF4-FFF2-40B4-BE49-F238E27FC236}">
                <a16:creationId xmlns:a16="http://schemas.microsoft.com/office/drawing/2014/main" id="{BC3230CD-4422-9245-2BF5-587801C162B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3707390" y="2554538"/>
            <a:ext cx="4226412" cy="2819093"/>
          </a:xfrm>
          <a:prstGeom prst="rect">
            <a:avLst/>
          </a:prstGeom>
        </p:spPr>
      </p:pic>
      <p:sp>
        <p:nvSpPr>
          <p:cNvPr id="13" name="TextBox 12">
            <a:extLst>
              <a:ext uri="{FF2B5EF4-FFF2-40B4-BE49-F238E27FC236}">
                <a16:creationId xmlns:a16="http://schemas.microsoft.com/office/drawing/2014/main" id="{BD8CF1C0-8040-9623-136E-EA62A5D0EE4B}"/>
              </a:ext>
            </a:extLst>
          </p:cNvPr>
          <p:cNvSpPr txBox="1"/>
          <p:nvPr/>
        </p:nvSpPr>
        <p:spPr>
          <a:xfrm>
            <a:off x="4562545" y="419100"/>
            <a:ext cx="9162910" cy="1446550"/>
          </a:xfrm>
          <a:prstGeom prst="rect">
            <a:avLst/>
          </a:prstGeom>
          <a:noFill/>
        </p:spPr>
        <p:txBody>
          <a:bodyPr wrap="square" rtlCol="0">
            <a:spAutoFit/>
          </a:bodyPr>
          <a:lstStyle/>
          <a:p>
            <a:pPr algn="ctr"/>
            <a:r>
              <a:rPr lang="en-GB" sz="8800" b="1" dirty="0">
                <a:solidFill>
                  <a:srgbClr val="002554"/>
                </a:solidFill>
                <a:latin typeface="Planer" panose="020B0604020202020204" charset="0"/>
              </a:rPr>
              <a:t>Choose your home…</a:t>
            </a:r>
          </a:p>
        </p:txBody>
      </p:sp>
    </p:spTree>
    <p:extLst>
      <p:ext uri="{BB962C8B-B14F-4D97-AF65-F5344CB8AC3E}">
        <p14:creationId xmlns:p14="http://schemas.microsoft.com/office/powerpoint/2010/main" val="26896803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5400000">
            <a:off x="3992890" y="-4008110"/>
            <a:ext cx="10287000" cy="18303221"/>
            <a:chOff x="0" y="0"/>
            <a:chExt cx="2709333" cy="4820601"/>
          </a:xfrm>
        </p:grpSpPr>
        <p:sp>
          <p:nvSpPr>
            <p:cNvPr id="3" name="Freeform 3"/>
            <p:cNvSpPr/>
            <p:nvPr/>
          </p:nvSpPr>
          <p:spPr>
            <a:xfrm>
              <a:off x="0" y="0"/>
              <a:ext cx="2709333" cy="4820601"/>
            </a:xfrm>
            <a:custGeom>
              <a:avLst/>
              <a:gdLst/>
              <a:ahLst/>
              <a:cxnLst/>
              <a:rect l="l" t="t" r="r" b="b"/>
              <a:pathLst>
                <a:path w="2709333" h="4820601">
                  <a:moveTo>
                    <a:pt x="0" y="0"/>
                  </a:moveTo>
                  <a:lnTo>
                    <a:pt x="2709333" y="0"/>
                  </a:lnTo>
                  <a:lnTo>
                    <a:pt x="2709333" y="4820601"/>
                  </a:lnTo>
                  <a:lnTo>
                    <a:pt x="0" y="4820601"/>
                  </a:lnTo>
                  <a:close/>
                </a:path>
              </a:pathLst>
            </a:custGeom>
            <a:solidFill>
              <a:srgbClr val="32245E">
                <a:alpha val="80000"/>
              </a:srgbClr>
            </a:solidFill>
          </p:spPr>
        </p:sp>
        <p:sp>
          <p:nvSpPr>
            <p:cNvPr id="4" name="TextBox 4"/>
            <p:cNvSpPr txBox="1"/>
            <p:nvPr/>
          </p:nvSpPr>
          <p:spPr>
            <a:xfrm>
              <a:off x="0" y="-38100"/>
              <a:ext cx="812800" cy="850900"/>
            </a:xfrm>
            <a:prstGeom prst="rect">
              <a:avLst/>
            </a:prstGeom>
          </p:spPr>
          <p:txBody>
            <a:bodyPr lIns="60960" tIns="60960" rIns="60960" bIns="60960" rtlCol="0" anchor="ctr"/>
            <a:lstStyle/>
            <a:p>
              <a:pPr algn="ctr">
                <a:lnSpc>
                  <a:spcPts val="2688"/>
                </a:lnSpc>
              </a:pPr>
              <a:endParaRPr/>
            </a:p>
            <a:p>
              <a:pPr algn="ctr">
                <a:lnSpc>
                  <a:spcPts val="2688"/>
                </a:lnSpc>
              </a:pPr>
              <a:endParaRPr/>
            </a:p>
            <a:p>
              <a:pPr algn="ctr">
                <a:lnSpc>
                  <a:spcPts val="2688"/>
                </a:lnSpc>
                <a:spcBef>
                  <a:spcPct val="0"/>
                </a:spcBef>
              </a:pPr>
              <a:endParaRPr/>
            </a:p>
          </p:txBody>
        </p:sp>
      </p:grpSp>
      <p:pic>
        <p:nvPicPr>
          <p:cNvPr id="9" name="Picture 9"/>
          <p:cNvPicPr>
            <a:picLocks noChangeAspect="1"/>
          </p:cNvPicPr>
          <p:nvPr/>
        </p:nvPicPr>
        <p:blipFill>
          <a:blip r:embed="rId2"/>
          <a:srcRect/>
          <a:stretch>
            <a:fillRect/>
          </a:stretch>
        </p:blipFill>
        <p:spPr>
          <a:xfrm>
            <a:off x="398578" y="8852487"/>
            <a:ext cx="2744232" cy="1017365"/>
          </a:xfrm>
          <a:prstGeom prst="rect">
            <a:avLst/>
          </a:prstGeom>
        </p:spPr>
      </p:pic>
      <p:sp>
        <p:nvSpPr>
          <p:cNvPr id="10" name="TextBox 9">
            <a:extLst>
              <a:ext uri="{FF2B5EF4-FFF2-40B4-BE49-F238E27FC236}">
                <a16:creationId xmlns:a16="http://schemas.microsoft.com/office/drawing/2014/main" id="{A5A0FA26-D01C-C3AA-B8D2-BDD5240D6214}"/>
              </a:ext>
            </a:extLst>
          </p:cNvPr>
          <p:cNvSpPr txBox="1"/>
          <p:nvPr/>
        </p:nvSpPr>
        <p:spPr>
          <a:xfrm>
            <a:off x="4562545" y="419100"/>
            <a:ext cx="9162910" cy="1446550"/>
          </a:xfrm>
          <a:prstGeom prst="rect">
            <a:avLst/>
          </a:prstGeom>
          <a:noFill/>
        </p:spPr>
        <p:txBody>
          <a:bodyPr wrap="square" rtlCol="0">
            <a:spAutoFit/>
          </a:bodyPr>
          <a:lstStyle/>
          <a:p>
            <a:pPr algn="ctr"/>
            <a:r>
              <a:rPr lang="en-GB" sz="8800" b="1" dirty="0">
                <a:solidFill>
                  <a:srgbClr val="FFFFFF"/>
                </a:solidFill>
                <a:latin typeface="Planer" panose="020B0604020202020204" charset="0"/>
              </a:rPr>
              <a:t>Choose your bills…</a:t>
            </a:r>
          </a:p>
        </p:txBody>
      </p:sp>
      <p:pic>
        <p:nvPicPr>
          <p:cNvPr id="5" name="Picture 4">
            <a:extLst>
              <a:ext uri="{FF2B5EF4-FFF2-40B4-BE49-F238E27FC236}">
                <a16:creationId xmlns:a16="http://schemas.microsoft.com/office/drawing/2014/main" id="{0A60BEC7-8F1F-D6BF-90AC-EA868B5B4617}"/>
              </a:ext>
            </a:extLst>
          </p:cNvPr>
          <p:cNvPicPr>
            <a:picLocks noChangeAspect="1"/>
          </p:cNvPicPr>
          <p:nvPr/>
        </p:nvPicPr>
        <p:blipFill rotWithShape="1">
          <a:blip r:embed="rId3">
            <a:extLst>
              <a:ext uri="{28A0092B-C50C-407E-A947-70E740481C1C}">
                <a14:useLocalDpi xmlns:a14="http://schemas.microsoft.com/office/drawing/2010/main" val="0"/>
              </a:ext>
            </a:extLst>
          </a:blip>
          <a:srcRect l="11516" t="1141" r="11962" b="11942"/>
          <a:stretch/>
        </p:blipFill>
        <p:spPr>
          <a:xfrm>
            <a:off x="426652" y="2554538"/>
            <a:ext cx="3701845" cy="2785004"/>
          </a:xfrm>
          <a:prstGeom prst="rect">
            <a:avLst/>
          </a:prstGeom>
        </p:spPr>
      </p:pic>
      <p:pic>
        <p:nvPicPr>
          <p:cNvPr id="6" name="Picture 5">
            <a:extLst>
              <a:ext uri="{FF2B5EF4-FFF2-40B4-BE49-F238E27FC236}">
                <a16:creationId xmlns:a16="http://schemas.microsoft.com/office/drawing/2014/main" id="{163039C8-415C-9F55-C277-8BCB85A3E14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48200" y="2546115"/>
            <a:ext cx="3517899" cy="2785004"/>
          </a:xfrm>
          <a:prstGeom prst="rect">
            <a:avLst/>
          </a:prstGeom>
        </p:spPr>
      </p:pic>
      <p:pic>
        <p:nvPicPr>
          <p:cNvPr id="11" name="Picture 10">
            <a:extLst>
              <a:ext uri="{FF2B5EF4-FFF2-40B4-BE49-F238E27FC236}">
                <a16:creationId xmlns:a16="http://schemas.microsoft.com/office/drawing/2014/main" id="{33DC3DDC-1022-4827-2DCC-0C584E8B537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09199" y="2546115"/>
            <a:ext cx="4032419" cy="2691640"/>
          </a:xfrm>
          <a:prstGeom prst="rect">
            <a:avLst/>
          </a:prstGeom>
        </p:spPr>
      </p:pic>
      <p:pic>
        <p:nvPicPr>
          <p:cNvPr id="12" name="Picture 11">
            <a:extLst>
              <a:ext uri="{FF2B5EF4-FFF2-40B4-BE49-F238E27FC236}">
                <a16:creationId xmlns:a16="http://schemas.microsoft.com/office/drawing/2014/main" id="{46BB946A-11C5-5C40-18FD-D61AAAF67E8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707390" y="2554538"/>
            <a:ext cx="4226412" cy="2819093"/>
          </a:xfrm>
          <a:prstGeom prst="rect">
            <a:avLst/>
          </a:prstGeom>
        </p:spPr>
      </p:pic>
      <p:sp>
        <p:nvSpPr>
          <p:cNvPr id="13" name="TextBox 12">
            <a:extLst>
              <a:ext uri="{FF2B5EF4-FFF2-40B4-BE49-F238E27FC236}">
                <a16:creationId xmlns:a16="http://schemas.microsoft.com/office/drawing/2014/main" id="{803AF810-C887-7B2E-32A9-9F6A931D156C}"/>
              </a:ext>
            </a:extLst>
          </p:cNvPr>
          <p:cNvSpPr txBox="1"/>
          <p:nvPr/>
        </p:nvSpPr>
        <p:spPr>
          <a:xfrm>
            <a:off x="398578" y="5574232"/>
            <a:ext cx="3566145" cy="2431435"/>
          </a:xfrm>
          <a:prstGeom prst="rect">
            <a:avLst/>
          </a:prstGeom>
          <a:noFill/>
        </p:spPr>
        <p:txBody>
          <a:bodyPr wrap="square" rtlCol="0">
            <a:spAutoFit/>
          </a:bodyPr>
          <a:lstStyle/>
          <a:p>
            <a:pPr algn="ctr"/>
            <a:r>
              <a:rPr lang="en" sz="4000" b="1" dirty="0">
                <a:solidFill>
                  <a:srgbClr val="FFFFFF"/>
                </a:solidFill>
                <a:latin typeface="Planer" panose="020B0604020202020204" charset="0"/>
                <a:ea typeface="Open Sans"/>
                <a:cs typeface="Open Sans"/>
                <a:sym typeface="Open Sans"/>
              </a:rPr>
              <a:t>Country Villa</a:t>
            </a:r>
          </a:p>
          <a:p>
            <a:pPr algn="ctr"/>
            <a:r>
              <a:rPr lang="en" sz="4000" b="1" dirty="0">
                <a:solidFill>
                  <a:srgbClr val="FFFFFF"/>
                </a:solidFill>
                <a:latin typeface="Planer" panose="020B0604020202020204" charset="0"/>
                <a:ea typeface="Open Sans"/>
                <a:cs typeface="Open Sans"/>
                <a:sym typeface="Open Sans"/>
              </a:rPr>
              <a:t>£325 </a:t>
            </a:r>
          </a:p>
          <a:p>
            <a:pPr algn="ctr"/>
            <a:endParaRPr lang="en" sz="3600" b="1" dirty="0">
              <a:solidFill>
                <a:srgbClr val="FFFFFF"/>
              </a:solidFill>
              <a:latin typeface="Planer" panose="020B0604020202020204" charset="0"/>
              <a:ea typeface="Open Sans"/>
              <a:cs typeface="Open Sans"/>
              <a:sym typeface="Open Sans"/>
            </a:endParaRPr>
          </a:p>
          <a:p>
            <a:pPr algn="ctr"/>
            <a:endParaRPr lang="en" sz="3600" b="1" dirty="0">
              <a:solidFill>
                <a:srgbClr val="FFFFFF"/>
              </a:solidFill>
              <a:latin typeface="Planer" panose="020B0604020202020204" charset="0"/>
              <a:ea typeface="Open Sans"/>
              <a:cs typeface="Open Sans"/>
              <a:sym typeface="Open Sans"/>
            </a:endParaRPr>
          </a:p>
        </p:txBody>
      </p:sp>
      <p:sp>
        <p:nvSpPr>
          <p:cNvPr id="14" name="TextBox 13">
            <a:extLst>
              <a:ext uri="{FF2B5EF4-FFF2-40B4-BE49-F238E27FC236}">
                <a16:creationId xmlns:a16="http://schemas.microsoft.com/office/drawing/2014/main" id="{A2910DFB-3607-F747-6F19-206286E953DE}"/>
              </a:ext>
            </a:extLst>
          </p:cNvPr>
          <p:cNvSpPr txBox="1"/>
          <p:nvPr/>
        </p:nvSpPr>
        <p:spPr>
          <a:xfrm>
            <a:off x="4999435" y="5627972"/>
            <a:ext cx="2815428" cy="1877437"/>
          </a:xfrm>
          <a:prstGeom prst="rect">
            <a:avLst/>
          </a:prstGeom>
          <a:noFill/>
        </p:spPr>
        <p:txBody>
          <a:bodyPr wrap="square" rtlCol="0">
            <a:spAutoFit/>
          </a:bodyPr>
          <a:lstStyle/>
          <a:p>
            <a:pPr algn="ctr"/>
            <a:r>
              <a:rPr lang="en" sz="4000" b="1" dirty="0">
                <a:solidFill>
                  <a:srgbClr val="FFFFFF"/>
                </a:solidFill>
                <a:latin typeface="Planer" panose="020B0604020202020204" charset="0"/>
                <a:ea typeface="Open Sans"/>
                <a:cs typeface="Open Sans"/>
                <a:sym typeface="Open Sans"/>
              </a:rPr>
              <a:t>Town House</a:t>
            </a:r>
          </a:p>
          <a:p>
            <a:pPr algn="ctr"/>
            <a:r>
              <a:rPr lang="en" sz="4000" b="1" dirty="0">
                <a:solidFill>
                  <a:srgbClr val="FFFFFF"/>
                </a:solidFill>
                <a:latin typeface="Planer" panose="020B0604020202020204" charset="0"/>
                <a:ea typeface="Open Sans"/>
                <a:cs typeface="Open Sans"/>
                <a:sym typeface="Open Sans"/>
              </a:rPr>
              <a:t>£240</a:t>
            </a:r>
          </a:p>
          <a:p>
            <a:pPr algn="ctr"/>
            <a:endParaRPr lang="en" sz="3600" b="1" dirty="0">
              <a:solidFill>
                <a:srgbClr val="FFFFFF"/>
              </a:solidFill>
              <a:latin typeface="Planer" panose="020B0604020202020204" charset="0"/>
              <a:ea typeface="Open Sans"/>
              <a:cs typeface="Open Sans"/>
              <a:sym typeface="Open Sans"/>
            </a:endParaRPr>
          </a:p>
        </p:txBody>
      </p:sp>
      <p:sp>
        <p:nvSpPr>
          <p:cNvPr id="19" name="TextBox 18">
            <a:extLst>
              <a:ext uri="{FF2B5EF4-FFF2-40B4-BE49-F238E27FC236}">
                <a16:creationId xmlns:a16="http://schemas.microsoft.com/office/drawing/2014/main" id="{C48C4C42-3FA8-56AD-B477-D71D6EE852FC}"/>
              </a:ext>
            </a:extLst>
          </p:cNvPr>
          <p:cNvSpPr txBox="1"/>
          <p:nvPr/>
        </p:nvSpPr>
        <p:spPr>
          <a:xfrm>
            <a:off x="9385994" y="5504849"/>
            <a:ext cx="3078828" cy="1877437"/>
          </a:xfrm>
          <a:prstGeom prst="rect">
            <a:avLst/>
          </a:prstGeom>
          <a:noFill/>
        </p:spPr>
        <p:txBody>
          <a:bodyPr wrap="square" rtlCol="0">
            <a:spAutoFit/>
          </a:bodyPr>
          <a:lstStyle/>
          <a:p>
            <a:pPr algn="ctr"/>
            <a:r>
              <a:rPr lang="en" sz="4000" b="1" dirty="0">
                <a:solidFill>
                  <a:srgbClr val="FFFFFF"/>
                </a:solidFill>
                <a:latin typeface="Planer" panose="020B0604020202020204" charset="0"/>
                <a:ea typeface="Open Sans"/>
                <a:cs typeface="Open Sans"/>
                <a:sym typeface="Open Sans"/>
              </a:rPr>
              <a:t>Flat</a:t>
            </a:r>
          </a:p>
          <a:p>
            <a:pPr algn="ctr"/>
            <a:r>
              <a:rPr lang="en" sz="4000" b="1" dirty="0">
                <a:solidFill>
                  <a:srgbClr val="FFFFFF"/>
                </a:solidFill>
                <a:latin typeface="Planer" panose="020B0604020202020204" charset="0"/>
                <a:ea typeface="Open Sans"/>
                <a:cs typeface="Open Sans"/>
                <a:sym typeface="Open Sans"/>
              </a:rPr>
              <a:t>£160</a:t>
            </a:r>
          </a:p>
          <a:p>
            <a:pPr algn="ctr"/>
            <a:endParaRPr lang="en" sz="3600" b="1" dirty="0">
              <a:solidFill>
                <a:srgbClr val="FFFFFF"/>
              </a:solidFill>
              <a:latin typeface="Planer" panose="020B0604020202020204" charset="0"/>
              <a:ea typeface="Open Sans"/>
              <a:cs typeface="Open Sans"/>
              <a:sym typeface="Open Sans"/>
            </a:endParaRPr>
          </a:p>
        </p:txBody>
      </p:sp>
      <p:sp>
        <p:nvSpPr>
          <p:cNvPr id="20" name="TextBox 19">
            <a:extLst>
              <a:ext uri="{FF2B5EF4-FFF2-40B4-BE49-F238E27FC236}">
                <a16:creationId xmlns:a16="http://schemas.microsoft.com/office/drawing/2014/main" id="{BDCF0B80-F046-172A-C394-C10BF759C760}"/>
              </a:ext>
            </a:extLst>
          </p:cNvPr>
          <p:cNvSpPr txBox="1"/>
          <p:nvPr/>
        </p:nvSpPr>
        <p:spPr>
          <a:xfrm>
            <a:off x="13894477" y="5627972"/>
            <a:ext cx="3683223" cy="1877437"/>
          </a:xfrm>
          <a:prstGeom prst="rect">
            <a:avLst/>
          </a:prstGeom>
          <a:noFill/>
        </p:spPr>
        <p:txBody>
          <a:bodyPr wrap="square" rtlCol="0">
            <a:spAutoFit/>
          </a:bodyPr>
          <a:lstStyle/>
          <a:p>
            <a:pPr algn="ctr"/>
            <a:r>
              <a:rPr lang="en" sz="4000" b="1" dirty="0">
                <a:solidFill>
                  <a:srgbClr val="FFFFFF"/>
                </a:solidFill>
                <a:latin typeface="Planer" panose="020B0604020202020204" charset="0"/>
                <a:ea typeface="Open Sans"/>
                <a:cs typeface="Open Sans"/>
                <a:sym typeface="Open Sans"/>
              </a:rPr>
              <a:t>Shared House</a:t>
            </a:r>
          </a:p>
          <a:p>
            <a:pPr algn="ctr"/>
            <a:r>
              <a:rPr lang="en" sz="4000" b="1" dirty="0">
                <a:solidFill>
                  <a:srgbClr val="FFFFFF"/>
                </a:solidFill>
                <a:latin typeface="Planer" panose="020B0604020202020204" charset="0"/>
                <a:ea typeface="Open Sans"/>
                <a:cs typeface="Open Sans"/>
                <a:sym typeface="Open Sans"/>
              </a:rPr>
              <a:t>£90** </a:t>
            </a:r>
            <a:r>
              <a:rPr lang="en" sz="3600" b="1" dirty="0">
                <a:solidFill>
                  <a:srgbClr val="FFFFFF"/>
                </a:solidFill>
                <a:latin typeface="Planer" panose="020B0604020202020204" charset="0"/>
                <a:ea typeface="Open Sans"/>
                <a:cs typeface="Open Sans"/>
                <a:sym typeface="Open Sans"/>
              </a:rPr>
              <a:t>includes Wifi </a:t>
            </a:r>
          </a:p>
        </p:txBody>
      </p:sp>
      <p:sp>
        <p:nvSpPr>
          <p:cNvPr id="21" name="TextBox 20">
            <a:extLst>
              <a:ext uri="{FF2B5EF4-FFF2-40B4-BE49-F238E27FC236}">
                <a16:creationId xmlns:a16="http://schemas.microsoft.com/office/drawing/2014/main" id="{28ABCA0E-6610-6BEA-3B38-1453AC674E22}"/>
              </a:ext>
            </a:extLst>
          </p:cNvPr>
          <p:cNvSpPr txBox="1"/>
          <p:nvPr/>
        </p:nvSpPr>
        <p:spPr>
          <a:xfrm>
            <a:off x="12386477" y="7928908"/>
            <a:ext cx="5470861" cy="1938992"/>
          </a:xfrm>
          <a:prstGeom prst="rect">
            <a:avLst/>
          </a:prstGeom>
          <a:noFill/>
        </p:spPr>
        <p:txBody>
          <a:bodyPr wrap="square" rtlCol="0">
            <a:spAutoFit/>
          </a:bodyPr>
          <a:lstStyle/>
          <a:p>
            <a:pPr algn="r"/>
            <a:r>
              <a:rPr lang="en" sz="4000" b="1" dirty="0">
                <a:solidFill>
                  <a:srgbClr val="FFFFFF"/>
                </a:solidFill>
                <a:latin typeface="Planer" panose="020B0604020202020204" charset="0"/>
                <a:ea typeface="Open Sans"/>
                <a:cs typeface="Open Sans"/>
                <a:sym typeface="Open Sans"/>
              </a:rPr>
              <a:t>Your bills do not include: </a:t>
            </a:r>
          </a:p>
          <a:p>
            <a:pPr marL="342900" indent="-342900" algn="r">
              <a:buFont typeface="Arial" panose="020B0604020202020204" pitchFamily="34" charset="0"/>
              <a:buChar char="•"/>
            </a:pPr>
            <a:r>
              <a:rPr lang="en" sz="4000" b="1" dirty="0">
                <a:solidFill>
                  <a:srgbClr val="FFFFFF"/>
                </a:solidFill>
                <a:latin typeface="Planer" panose="020B0604020202020204" charset="0"/>
                <a:ea typeface="Open Sans"/>
                <a:cs typeface="Open Sans"/>
                <a:sym typeface="Open Sans"/>
              </a:rPr>
              <a:t>Home Insur</a:t>
            </a:r>
            <a:r>
              <a:rPr lang="en-GB" sz="4000" b="1" dirty="0">
                <a:solidFill>
                  <a:srgbClr val="FFFFFF"/>
                </a:solidFill>
                <a:latin typeface="Planer" panose="020B0604020202020204" charset="0"/>
                <a:ea typeface="Open Sans"/>
                <a:cs typeface="Open Sans"/>
                <a:sym typeface="Open Sans"/>
              </a:rPr>
              <a:t>a</a:t>
            </a:r>
            <a:r>
              <a:rPr lang="en" sz="4000" b="1" dirty="0">
                <a:solidFill>
                  <a:srgbClr val="FFFFFF"/>
                </a:solidFill>
                <a:latin typeface="Planer" panose="020B0604020202020204" charset="0"/>
                <a:ea typeface="Open Sans"/>
                <a:cs typeface="Open Sans"/>
                <a:sym typeface="Open Sans"/>
              </a:rPr>
              <a:t>nce </a:t>
            </a:r>
          </a:p>
          <a:p>
            <a:pPr marL="342900" indent="-342900" algn="r">
              <a:buFont typeface="Arial" panose="020B0604020202020204" pitchFamily="34" charset="0"/>
              <a:buChar char="•"/>
            </a:pPr>
            <a:r>
              <a:rPr lang="en-GB" sz="4000" b="1" dirty="0">
                <a:solidFill>
                  <a:srgbClr val="FFFFFF"/>
                </a:solidFill>
                <a:latin typeface="Planer" panose="020B0604020202020204" charset="0"/>
                <a:ea typeface="Open Sans"/>
                <a:cs typeface="Open Sans"/>
                <a:sym typeface="Open Sans"/>
              </a:rPr>
              <a:t>W</a:t>
            </a:r>
            <a:r>
              <a:rPr lang="en" sz="4000" b="1" dirty="0">
                <a:solidFill>
                  <a:srgbClr val="FFFFFF"/>
                </a:solidFill>
                <a:latin typeface="Planer" panose="020B0604020202020204" charset="0"/>
                <a:ea typeface="Open Sans"/>
                <a:cs typeface="Open Sans"/>
                <a:sym typeface="Open Sans"/>
              </a:rPr>
              <a:t>ifi </a:t>
            </a:r>
          </a:p>
        </p:txBody>
      </p:sp>
    </p:spTree>
    <p:extLst>
      <p:ext uri="{BB962C8B-B14F-4D97-AF65-F5344CB8AC3E}">
        <p14:creationId xmlns:p14="http://schemas.microsoft.com/office/powerpoint/2010/main" val="12628081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ChangeAspect="1"/>
          </p:cNvPicPr>
          <p:nvPr/>
        </p:nvPicPr>
        <p:blipFill>
          <a:blip r:embed="rId3"/>
          <a:srcRect/>
          <a:stretch>
            <a:fillRect/>
          </a:stretch>
        </p:blipFill>
        <p:spPr>
          <a:xfrm>
            <a:off x="398578" y="8852487"/>
            <a:ext cx="2744232" cy="1018796"/>
          </a:xfrm>
          <a:prstGeom prst="rect">
            <a:avLst/>
          </a:prstGeom>
        </p:spPr>
      </p:pic>
      <p:pic>
        <p:nvPicPr>
          <p:cNvPr id="6" name="Picture 5">
            <a:extLst>
              <a:ext uri="{FF2B5EF4-FFF2-40B4-BE49-F238E27FC236}">
                <a16:creationId xmlns:a16="http://schemas.microsoft.com/office/drawing/2014/main" id="{130FC331-018E-0D4D-FCFD-091BF5815AC4}"/>
              </a:ext>
            </a:extLst>
          </p:cNvPr>
          <p:cNvPicPr>
            <a:picLocks noChangeAspect="1"/>
          </p:cNvPicPr>
          <p:nvPr/>
        </p:nvPicPr>
        <p:blipFill rotWithShape="1">
          <a:blip r:embed="rId4">
            <a:extLst>
              <a:ext uri="{28A0092B-C50C-407E-A947-70E740481C1C}">
                <a14:useLocalDpi xmlns:a14="http://schemas.microsoft.com/office/drawing/2010/main" val="0"/>
              </a:ext>
            </a:extLst>
          </a:blip>
          <a:srcRect l="11516" t="1141" r="11962" b="11942"/>
          <a:stretch/>
        </p:blipFill>
        <p:spPr>
          <a:xfrm>
            <a:off x="426652" y="2554538"/>
            <a:ext cx="3701845" cy="2785004"/>
          </a:xfrm>
          <a:prstGeom prst="rect">
            <a:avLst/>
          </a:prstGeom>
        </p:spPr>
      </p:pic>
      <p:pic>
        <p:nvPicPr>
          <p:cNvPr id="7" name="Picture 6">
            <a:extLst>
              <a:ext uri="{FF2B5EF4-FFF2-40B4-BE49-F238E27FC236}">
                <a16:creationId xmlns:a16="http://schemas.microsoft.com/office/drawing/2014/main" id="{2D687107-282C-CBF9-D3C5-90DCE5595F8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48200" y="2546115"/>
            <a:ext cx="3517899" cy="2785004"/>
          </a:xfrm>
          <a:prstGeom prst="rect">
            <a:avLst/>
          </a:prstGeom>
        </p:spPr>
      </p:pic>
      <p:pic>
        <p:nvPicPr>
          <p:cNvPr id="11" name="Picture 10">
            <a:extLst>
              <a:ext uri="{FF2B5EF4-FFF2-40B4-BE49-F238E27FC236}">
                <a16:creationId xmlns:a16="http://schemas.microsoft.com/office/drawing/2014/main" id="{950E2882-82B9-5244-0CF2-23145080378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909199" y="2546115"/>
            <a:ext cx="4032419" cy="2691640"/>
          </a:xfrm>
          <a:prstGeom prst="rect">
            <a:avLst/>
          </a:prstGeom>
        </p:spPr>
      </p:pic>
      <p:pic>
        <p:nvPicPr>
          <p:cNvPr id="12" name="Picture 11">
            <a:extLst>
              <a:ext uri="{FF2B5EF4-FFF2-40B4-BE49-F238E27FC236}">
                <a16:creationId xmlns:a16="http://schemas.microsoft.com/office/drawing/2014/main" id="{BC3230CD-4422-9245-2BF5-587801C162B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3707390" y="2554538"/>
            <a:ext cx="4226412" cy="2819093"/>
          </a:xfrm>
          <a:prstGeom prst="rect">
            <a:avLst/>
          </a:prstGeom>
        </p:spPr>
      </p:pic>
      <p:sp>
        <p:nvSpPr>
          <p:cNvPr id="13" name="TextBox 12">
            <a:extLst>
              <a:ext uri="{FF2B5EF4-FFF2-40B4-BE49-F238E27FC236}">
                <a16:creationId xmlns:a16="http://schemas.microsoft.com/office/drawing/2014/main" id="{BD8CF1C0-8040-9623-136E-EA62A5D0EE4B}"/>
              </a:ext>
            </a:extLst>
          </p:cNvPr>
          <p:cNvSpPr txBox="1"/>
          <p:nvPr/>
        </p:nvSpPr>
        <p:spPr>
          <a:xfrm>
            <a:off x="2967072" y="372079"/>
            <a:ext cx="12353855" cy="1446550"/>
          </a:xfrm>
          <a:prstGeom prst="rect">
            <a:avLst/>
          </a:prstGeom>
          <a:noFill/>
        </p:spPr>
        <p:txBody>
          <a:bodyPr wrap="square" rtlCol="0">
            <a:spAutoFit/>
          </a:bodyPr>
          <a:lstStyle/>
          <a:p>
            <a:pPr algn="ctr"/>
            <a:r>
              <a:rPr lang="en-GB" sz="8800" b="1" dirty="0">
                <a:solidFill>
                  <a:srgbClr val="002554"/>
                </a:solidFill>
                <a:latin typeface="Planer" panose="020B0604020202020204" charset="0"/>
              </a:rPr>
              <a:t>Choose your council tax…</a:t>
            </a:r>
          </a:p>
        </p:txBody>
      </p:sp>
      <p:sp>
        <p:nvSpPr>
          <p:cNvPr id="2" name="TextBox 1">
            <a:extLst>
              <a:ext uri="{FF2B5EF4-FFF2-40B4-BE49-F238E27FC236}">
                <a16:creationId xmlns:a16="http://schemas.microsoft.com/office/drawing/2014/main" id="{60AED530-1A82-D468-1CD8-8ACABF746F24}"/>
              </a:ext>
            </a:extLst>
          </p:cNvPr>
          <p:cNvSpPr txBox="1"/>
          <p:nvPr/>
        </p:nvSpPr>
        <p:spPr>
          <a:xfrm>
            <a:off x="845761" y="5574585"/>
            <a:ext cx="2863625" cy="2431435"/>
          </a:xfrm>
          <a:prstGeom prst="rect">
            <a:avLst/>
          </a:prstGeom>
          <a:noFill/>
        </p:spPr>
        <p:txBody>
          <a:bodyPr wrap="square" rtlCol="0">
            <a:spAutoFit/>
          </a:bodyPr>
          <a:lstStyle/>
          <a:p>
            <a:pPr algn="ctr"/>
            <a:r>
              <a:rPr lang="en" sz="4000" b="1" dirty="0">
                <a:solidFill>
                  <a:srgbClr val="002554"/>
                </a:solidFill>
                <a:latin typeface="Planer" panose="020B0604020202020204" charset="0"/>
                <a:ea typeface="Open Sans"/>
                <a:cs typeface="Open Sans"/>
                <a:sym typeface="Open Sans"/>
              </a:rPr>
              <a:t>Country Villa</a:t>
            </a:r>
          </a:p>
          <a:p>
            <a:pPr algn="ctr"/>
            <a:r>
              <a:rPr lang="en" sz="4000" b="1" dirty="0">
                <a:solidFill>
                  <a:srgbClr val="002554"/>
                </a:solidFill>
                <a:latin typeface="Planer" panose="020B0604020202020204" charset="0"/>
                <a:ea typeface="Open Sans"/>
                <a:cs typeface="Open Sans"/>
                <a:sym typeface="Open Sans"/>
              </a:rPr>
              <a:t>£280 </a:t>
            </a:r>
          </a:p>
          <a:p>
            <a:pPr algn="ctr"/>
            <a:endParaRPr lang="en" sz="3600" b="1" dirty="0">
              <a:solidFill>
                <a:srgbClr val="002554"/>
              </a:solidFill>
              <a:latin typeface="Planer" panose="020B0604020202020204" charset="0"/>
              <a:ea typeface="Open Sans"/>
              <a:cs typeface="Open Sans"/>
              <a:sym typeface="Open Sans"/>
            </a:endParaRPr>
          </a:p>
          <a:p>
            <a:pPr algn="ctr"/>
            <a:endParaRPr lang="en" sz="3600" b="1" dirty="0">
              <a:solidFill>
                <a:srgbClr val="002554"/>
              </a:solidFill>
              <a:latin typeface="Planer" panose="020B0604020202020204" charset="0"/>
              <a:ea typeface="Open Sans"/>
              <a:cs typeface="Open Sans"/>
              <a:sym typeface="Open Sans"/>
            </a:endParaRPr>
          </a:p>
        </p:txBody>
      </p:sp>
      <p:sp>
        <p:nvSpPr>
          <p:cNvPr id="3" name="TextBox 2">
            <a:extLst>
              <a:ext uri="{FF2B5EF4-FFF2-40B4-BE49-F238E27FC236}">
                <a16:creationId xmlns:a16="http://schemas.microsoft.com/office/drawing/2014/main" id="{B3BDD088-EA15-3617-A145-0F22EFDF2B4D}"/>
              </a:ext>
            </a:extLst>
          </p:cNvPr>
          <p:cNvSpPr txBox="1"/>
          <p:nvPr/>
        </p:nvSpPr>
        <p:spPr>
          <a:xfrm>
            <a:off x="4801573" y="5553634"/>
            <a:ext cx="2935313" cy="1938992"/>
          </a:xfrm>
          <a:prstGeom prst="rect">
            <a:avLst/>
          </a:prstGeom>
          <a:noFill/>
        </p:spPr>
        <p:txBody>
          <a:bodyPr wrap="square" rtlCol="0">
            <a:spAutoFit/>
          </a:bodyPr>
          <a:lstStyle/>
          <a:p>
            <a:pPr algn="ctr"/>
            <a:r>
              <a:rPr lang="en" sz="4000" b="1" dirty="0">
                <a:solidFill>
                  <a:srgbClr val="002554"/>
                </a:solidFill>
                <a:latin typeface="Planer" panose="020B0604020202020204" charset="0"/>
                <a:ea typeface="Open Sans"/>
                <a:cs typeface="Open Sans"/>
                <a:sym typeface="Open Sans"/>
              </a:rPr>
              <a:t>Town House</a:t>
            </a:r>
          </a:p>
          <a:p>
            <a:pPr algn="ctr"/>
            <a:r>
              <a:rPr lang="en" sz="4000" b="1" dirty="0">
                <a:solidFill>
                  <a:srgbClr val="002554"/>
                </a:solidFill>
                <a:latin typeface="Planer" panose="020B0604020202020204" charset="0"/>
                <a:ea typeface="Open Sans"/>
                <a:cs typeface="Open Sans"/>
                <a:sym typeface="Open Sans"/>
              </a:rPr>
              <a:t>£167</a:t>
            </a:r>
          </a:p>
          <a:p>
            <a:pPr algn="ctr"/>
            <a:endParaRPr lang="en" sz="3600" b="1" dirty="0">
              <a:solidFill>
                <a:srgbClr val="002554"/>
              </a:solidFill>
              <a:latin typeface="Planer" panose="020B0604020202020204" charset="0"/>
              <a:ea typeface="Open Sans"/>
              <a:cs typeface="Open Sans"/>
              <a:sym typeface="Open Sans"/>
            </a:endParaRPr>
          </a:p>
        </p:txBody>
      </p:sp>
      <p:sp>
        <p:nvSpPr>
          <p:cNvPr id="14" name="TextBox 13">
            <a:extLst>
              <a:ext uri="{FF2B5EF4-FFF2-40B4-BE49-F238E27FC236}">
                <a16:creationId xmlns:a16="http://schemas.microsoft.com/office/drawing/2014/main" id="{DA6614F5-C771-FFE2-D997-8747DCD119B6}"/>
              </a:ext>
            </a:extLst>
          </p:cNvPr>
          <p:cNvSpPr txBox="1"/>
          <p:nvPr/>
        </p:nvSpPr>
        <p:spPr>
          <a:xfrm>
            <a:off x="10010980" y="5553634"/>
            <a:ext cx="1828856" cy="1938992"/>
          </a:xfrm>
          <a:prstGeom prst="rect">
            <a:avLst/>
          </a:prstGeom>
          <a:noFill/>
        </p:spPr>
        <p:txBody>
          <a:bodyPr wrap="square" rtlCol="0">
            <a:spAutoFit/>
          </a:bodyPr>
          <a:lstStyle/>
          <a:p>
            <a:pPr algn="ctr"/>
            <a:r>
              <a:rPr lang="en" sz="4000" b="1" dirty="0">
                <a:solidFill>
                  <a:srgbClr val="002554"/>
                </a:solidFill>
                <a:latin typeface="Planer" panose="020B0604020202020204" charset="0"/>
                <a:ea typeface="Open Sans"/>
                <a:cs typeface="Open Sans"/>
                <a:sym typeface="Open Sans"/>
              </a:rPr>
              <a:t>Flat</a:t>
            </a:r>
          </a:p>
          <a:p>
            <a:pPr algn="ctr"/>
            <a:r>
              <a:rPr lang="en" sz="4000" b="1" dirty="0">
                <a:solidFill>
                  <a:srgbClr val="002554"/>
                </a:solidFill>
                <a:latin typeface="Planer" panose="020B0604020202020204" charset="0"/>
                <a:ea typeface="Open Sans"/>
                <a:cs typeface="Open Sans"/>
                <a:sym typeface="Open Sans"/>
              </a:rPr>
              <a:t>£72</a:t>
            </a:r>
          </a:p>
          <a:p>
            <a:pPr algn="ctr"/>
            <a:endParaRPr lang="en" sz="3600" b="1" dirty="0">
              <a:solidFill>
                <a:srgbClr val="002554"/>
              </a:solidFill>
              <a:latin typeface="Planer" panose="020B0604020202020204" charset="0"/>
              <a:ea typeface="Open Sans"/>
              <a:cs typeface="Open Sans"/>
              <a:sym typeface="Open Sans"/>
            </a:endParaRPr>
          </a:p>
        </p:txBody>
      </p:sp>
      <p:sp>
        <p:nvSpPr>
          <p:cNvPr id="15" name="TextBox 14">
            <a:extLst>
              <a:ext uri="{FF2B5EF4-FFF2-40B4-BE49-F238E27FC236}">
                <a16:creationId xmlns:a16="http://schemas.microsoft.com/office/drawing/2014/main" id="{EEA9256A-7802-DFE2-5973-907FF75241D7}"/>
              </a:ext>
            </a:extLst>
          </p:cNvPr>
          <p:cNvSpPr txBox="1"/>
          <p:nvPr/>
        </p:nvSpPr>
        <p:spPr>
          <a:xfrm>
            <a:off x="13670371" y="5574585"/>
            <a:ext cx="3301112" cy="1323439"/>
          </a:xfrm>
          <a:prstGeom prst="rect">
            <a:avLst/>
          </a:prstGeom>
          <a:noFill/>
        </p:spPr>
        <p:txBody>
          <a:bodyPr wrap="square" rtlCol="0">
            <a:spAutoFit/>
          </a:bodyPr>
          <a:lstStyle/>
          <a:p>
            <a:pPr algn="ctr"/>
            <a:r>
              <a:rPr lang="en" sz="4000" b="1" dirty="0">
                <a:solidFill>
                  <a:srgbClr val="002554"/>
                </a:solidFill>
                <a:latin typeface="Planer" panose="020B0604020202020204" charset="0"/>
                <a:ea typeface="Open Sans"/>
                <a:cs typeface="Open Sans"/>
                <a:sym typeface="Open Sans"/>
              </a:rPr>
              <a:t>Shared House</a:t>
            </a:r>
          </a:p>
          <a:p>
            <a:pPr algn="ctr"/>
            <a:r>
              <a:rPr lang="en" sz="4000" b="1" dirty="0">
                <a:solidFill>
                  <a:srgbClr val="002554"/>
                </a:solidFill>
                <a:latin typeface="Planer" panose="020B0604020202020204" charset="0"/>
                <a:ea typeface="Open Sans"/>
                <a:cs typeface="Open Sans"/>
                <a:sym typeface="Open Sans"/>
              </a:rPr>
              <a:t>£44</a:t>
            </a:r>
            <a:endParaRPr lang="en" sz="3600" b="1" dirty="0">
              <a:solidFill>
                <a:srgbClr val="002554"/>
              </a:solidFill>
              <a:latin typeface="Planer" panose="020B0604020202020204" charset="0"/>
              <a:ea typeface="Open Sans"/>
              <a:cs typeface="Open Sans"/>
              <a:sym typeface="Open Sans"/>
            </a:endParaRPr>
          </a:p>
        </p:txBody>
      </p:sp>
    </p:spTree>
    <p:extLst>
      <p:ext uri="{BB962C8B-B14F-4D97-AF65-F5344CB8AC3E}">
        <p14:creationId xmlns:p14="http://schemas.microsoft.com/office/powerpoint/2010/main" val="11980837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5400000">
            <a:off x="4000501" y="-4008110"/>
            <a:ext cx="10287000" cy="18303221"/>
            <a:chOff x="0" y="0"/>
            <a:chExt cx="2709333" cy="4820601"/>
          </a:xfrm>
        </p:grpSpPr>
        <p:sp>
          <p:nvSpPr>
            <p:cNvPr id="3" name="Freeform 3"/>
            <p:cNvSpPr/>
            <p:nvPr/>
          </p:nvSpPr>
          <p:spPr>
            <a:xfrm>
              <a:off x="0" y="0"/>
              <a:ext cx="2709333" cy="4820601"/>
            </a:xfrm>
            <a:custGeom>
              <a:avLst/>
              <a:gdLst/>
              <a:ahLst/>
              <a:cxnLst/>
              <a:rect l="l" t="t" r="r" b="b"/>
              <a:pathLst>
                <a:path w="2709333" h="4820601">
                  <a:moveTo>
                    <a:pt x="0" y="0"/>
                  </a:moveTo>
                  <a:lnTo>
                    <a:pt x="2709333" y="0"/>
                  </a:lnTo>
                  <a:lnTo>
                    <a:pt x="2709333" y="4820601"/>
                  </a:lnTo>
                  <a:lnTo>
                    <a:pt x="0" y="4820601"/>
                  </a:lnTo>
                  <a:close/>
                </a:path>
              </a:pathLst>
            </a:custGeom>
            <a:solidFill>
              <a:srgbClr val="32245E">
                <a:alpha val="80000"/>
              </a:srgbClr>
            </a:solidFill>
          </p:spPr>
        </p:sp>
        <p:sp>
          <p:nvSpPr>
            <p:cNvPr id="4" name="TextBox 4"/>
            <p:cNvSpPr txBox="1"/>
            <p:nvPr/>
          </p:nvSpPr>
          <p:spPr>
            <a:xfrm>
              <a:off x="0" y="-38100"/>
              <a:ext cx="812800" cy="850900"/>
            </a:xfrm>
            <a:prstGeom prst="rect">
              <a:avLst/>
            </a:prstGeom>
          </p:spPr>
          <p:txBody>
            <a:bodyPr lIns="60960" tIns="60960" rIns="60960" bIns="60960" rtlCol="0" anchor="ctr"/>
            <a:lstStyle/>
            <a:p>
              <a:pPr algn="ctr">
                <a:lnSpc>
                  <a:spcPts val="2688"/>
                </a:lnSpc>
              </a:pPr>
              <a:endParaRPr/>
            </a:p>
            <a:p>
              <a:pPr algn="ctr">
                <a:lnSpc>
                  <a:spcPts val="2688"/>
                </a:lnSpc>
              </a:pPr>
              <a:endParaRPr/>
            </a:p>
            <a:p>
              <a:pPr algn="ctr">
                <a:lnSpc>
                  <a:spcPts val="2688"/>
                </a:lnSpc>
                <a:spcBef>
                  <a:spcPct val="0"/>
                </a:spcBef>
              </a:pPr>
              <a:endParaRPr/>
            </a:p>
          </p:txBody>
        </p:sp>
      </p:grpSp>
      <p:grpSp>
        <p:nvGrpSpPr>
          <p:cNvPr id="5" name="Group 5"/>
          <p:cNvGrpSpPr/>
          <p:nvPr/>
        </p:nvGrpSpPr>
        <p:grpSpPr>
          <a:xfrm>
            <a:off x="3602870" y="2487950"/>
            <a:ext cx="11082260" cy="5324485"/>
            <a:chOff x="0" y="0"/>
            <a:chExt cx="2742189" cy="1317488"/>
          </a:xfrm>
        </p:grpSpPr>
        <p:sp>
          <p:nvSpPr>
            <p:cNvPr id="6" name="Freeform 6"/>
            <p:cNvSpPr/>
            <p:nvPr/>
          </p:nvSpPr>
          <p:spPr>
            <a:xfrm>
              <a:off x="0" y="0"/>
              <a:ext cx="2742189" cy="1317488"/>
            </a:xfrm>
            <a:custGeom>
              <a:avLst/>
              <a:gdLst/>
              <a:ahLst/>
              <a:cxnLst/>
              <a:rect l="l" t="t" r="r" b="b"/>
              <a:pathLst>
                <a:path w="2742189" h="1317488">
                  <a:moveTo>
                    <a:pt x="2617729" y="1317488"/>
                  </a:moveTo>
                  <a:lnTo>
                    <a:pt x="124460" y="1317488"/>
                  </a:lnTo>
                  <a:cubicBezTo>
                    <a:pt x="55880" y="1317488"/>
                    <a:pt x="0" y="1261608"/>
                    <a:pt x="0" y="1193028"/>
                  </a:cubicBezTo>
                  <a:lnTo>
                    <a:pt x="0" y="124460"/>
                  </a:lnTo>
                  <a:cubicBezTo>
                    <a:pt x="0" y="55880"/>
                    <a:pt x="55880" y="0"/>
                    <a:pt x="124460" y="0"/>
                  </a:cubicBezTo>
                  <a:lnTo>
                    <a:pt x="2617729" y="0"/>
                  </a:lnTo>
                  <a:cubicBezTo>
                    <a:pt x="2686309" y="0"/>
                    <a:pt x="2742189" y="55880"/>
                    <a:pt x="2742189" y="124460"/>
                  </a:cubicBezTo>
                  <a:lnTo>
                    <a:pt x="2742189" y="1193028"/>
                  </a:lnTo>
                  <a:cubicBezTo>
                    <a:pt x="2742189" y="1261608"/>
                    <a:pt x="2686309" y="1317488"/>
                    <a:pt x="2617729" y="1317488"/>
                  </a:cubicBezTo>
                  <a:close/>
                </a:path>
              </a:pathLst>
            </a:custGeom>
            <a:solidFill>
              <a:srgbClr val="FFFFFF"/>
            </a:solidFill>
          </p:spPr>
        </p:sp>
      </p:grpSp>
      <p:pic>
        <p:nvPicPr>
          <p:cNvPr id="7" name="Picture 7"/>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2700000">
            <a:off x="-1526251" y="3850110"/>
            <a:ext cx="3556199" cy="3542864"/>
          </a:xfrm>
          <a:prstGeom prst="rect">
            <a:avLst/>
          </a:prstGeom>
        </p:spPr>
      </p:pic>
      <p:pic>
        <p:nvPicPr>
          <p:cNvPr id="8" name="Picture 8"/>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2700000">
            <a:off x="16335018" y="3850110"/>
            <a:ext cx="3556199" cy="3542864"/>
          </a:xfrm>
          <a:prstGeom prst="rect">
            <a:avLst/>
          </a:prstGeom>
        </p:spPr>
      </p:pic>
      <p:pic>
        <p:nvPicPr>
          <p:cNvPr id="9" name="Picture 9"/>
          <p:cNvPicPr>
            <a:picLocks noChangeAspect="1"/>
          </p:cNvPicPr>
          <p:nvPr/>
        </p:nvPicPr>
        <p:blipFill>
          <a:blip r:embed="rId5"/>
          <a:srcRect/>
          <a:stretch>
            <a:fillRect/>
          </a:stretch>
        </p:blipFill>
        <p:spPr>
          <a:xfrm>
            <a:off x="398578" y="8852487"/>
            <a:ext cx="2744232" cy="1017365"/>
          </a:xfrm>
          <a:prstGeom prst="rect">
            <a:avLst/>
          </a:prstGeom>
        </p:spPr>
      </p:pic>
      <p:sp>
        <p:nvSpPr>
          <p:cNvPr id="10" name="TextBox 9">
            <a:extLst>
              <a:ext uri="{FF2B5EF4-FFF2-40B4-BE49-F238E27FC236}">
                <a16:creationId xmlns:a16="http://schemas.microsoft.com/office/drawing/2014/main" id="{B922AB76-6F7C-8100-D52D-B34FFB9D1EE2}"/>
              </a:ext>
            </a:extLst>
          </p:cNvPr>
          <p:cNvSpPr txBox="1"/>
          <p:nvPr/>
        </p:nvSpPr>
        <p:spPr>
          <a:xfrm>
            <a:off x="5391150" y="3285086"/>
            <a:ext cx="7505700" cy="2123658"/>
          </a:xfrm>
          <a:prstGeom prst="rect">
            <a:avLst/>
          </a:prstGeom>
          <a:noFill/>
        </p:spPr>
        <p:txBody>
          <a:bodyPr wrap="square" rtlCol="0">
            <a:spAutoFit/>
          </a:bodyPr>
          <a:lstStyle/>
          <a:p>
            <a:pPr algn="ctr"/>
            <a:r>
              <a:rPr lang="en-GB" sz="6600" dirty="0">
                <a:latin typeface="Planer" panose="020B0604020202020204" charset="0"/>
              </a:rPr>
              <a:t>What does it mean to be successful?</a:t>
            </a:r>
          </a:p>
        </p:txBody>
      </p:sp>
      <p:sp>
        <p:nvSpPr>
          <p:cNvPr id="11" name="TextBox 10">
            <a:extLst>
              <a:ext uri="{FF2B5EF4-FFF2-40B4-BE49-F238E27FC236}">
                <a16:creationId xmlns:a16="http://schemas.microsoft.com/office/drawing/2014/main" id="{6A97A8F5-24C9-4A70-3453-B4E408E51C78}"/>
              </a:ext>
            </a:extLst>
          </p:cNvPr>
          <p:cNvSpPr txBox="1"/>
          <p:nvPr/>
        </p:nvSpPr>
        <p:spPr>
          <a:xfrm>
            <a:off x="8164840" y="5698048"/>
            <a:ext cx="1943100" cy="1015663"/>
          </a:xfrm>
          <a:prstGeom prst="rect">
            <a:avLst/>
          </a:prstGeom>
          <a:noFill/>
        </p:spPr>
        <p:txBody>
          <a:bodyPr wrap="square" rtlCol="0">
            <a:spAutoFit/>
          </a:bodyPr>
          <a:lstStyle/>
          <a:p>
            <a:pPr algn="ctr"/>
            <a:r>
              <a:rPr lang="en-GB" sz="6000" dirty="0">
                <a:latin typeface="Planer" panose="020B0604020202020204" charset="0"/>
              </a:rPr>
              <a:t>Why?</a:t>
            </a:r>
          </a:p>
        </p:txBody>
      </p:sp>
    </p:spTree>
    <p:extLst>
      <p:ext uri="{BB962C8B-B14F-4D97-AF65-F5344CB8AC3E}">
        <p14:creationId xmlns:p14="http://schemas.microsoft.com/office/powerpoint/2010/main" val="5899887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5400000">
            <a:off x="2842192" y="-5318692"/>
            <a:ext cx="12763501" cy="18447882"/>
            <a:chOff x="0" y="-38100"/>
            <a:chExt cx="3361580" cy="4858701"/>
          </a:xfrm>
        </p:grpSpPr>
        <p:sp>
          <p:nvSpPr>
            <p:cNvPr id="3" name="Freeform 3"/>
            <p:cNvSpPr/>
            <p:nvPr/>
          </p:nvSpPr>
          <p:spPr>
            <a:xfrm>
              <a:off x="652247" y="0"/>
              <a:ext cx="2709333" cy="4820601"/>
            </a:xfrm>
            <a:custGeom>
              <a:avLst/>
              <a:gdLst/>
              <a:ahLst/>
              <a:cxnLst/>
              <a:rect l="l" t="t" r="r" b="b"/>
              <a:pathLst>
                <a:path w="2709333" h="4820601">
                  <a:moveTo>
                    <a:pt x="0" y="0"/>
                  </a:moveTo>
                  <a:lnTo>
                    <a:pt x="2709333" y="0"/>
                  </a:lnTo>
                  <a:lnTo>
                    <a:pt x="2709333" y="4820601"/>
                  </a:lnTo>
                  <a:lnTo>
                    <a:pt x="0" y="4820601"/>
                  </a:lnTo>
                  <a:close/>
                </a:path>
              </a:pathLst>
            </a:custGeom>
            <a:solidFill>
              <a:srgbClr val="32245E">
                <a:alpha val="80000"/>
              </a:srgbClr>
            </a:solidFill>
          </p:spPr>
        </p:sp>
        <p:sp>
          <p:nvSpPr>
            <p:cNvPr id="4" name="TextBox 4"/>
            <p:cNvSpPr txBox="1"/>
            <p:nvPr/>
          </p:nvSpPr>
          <p:spPr>
            <a:xfrm>
              <a:off x="0" y="-38100"/>
              <a:ext cx="812800" cy="850900"/>
            </a:xfrm>
            <a:prstGeom prst="rect">
              <a:avLst/>
            </a:prstGeom>
          </p:spPr>
          <p:txBody>
            <a:bodyPr lIns="60960" tIns="60960" rIns="60960" bIns="60960" rtlCol="0" anchor="ctr"/>
            <a:lstStyle/>
            <a:p>
              <a:pPr algn="ctr">
                <a:lnSpc>
                  <a:spcPts val="2688"/>
                </a:lnSpc>
              </a:pPr>
              <a:endParaRPr/>
            </a:p>
            <a:p>
              <a:pPr algn="ctr">
                <a:lnSpc>
                  <a:spcPts val="2688"/>
                </a:lnSpc>
              </a:pPr>
              <a:endParaRPr/>
            </a:p>
            <a:p>
              <a:pPr algn="ctr">
                <a:lnSpc>
                  <a:spcPts val="2688"/>
                </a:lnSpc>
                <a:spcBef>
                  <a:spcPct val="0"/>
                </a:spcBef>
              </a:pPr>
              <a:endParaRPr/>
            </a:p>
          </p:txBody>
        </p:sp>
      </p:grpSp>
      <p:pic>
        <p:nvPicPr>
          <p:cNvPr id="6" name="Picture 5">
            <a:extLst>
              <a:ext uri="{FF2B5EF4-FFF2-40B4-BE49-F238E27FC236}">
                <a16:creationId xmlns:a16="http://schemas.microsoft.com/office/drawing/2014/main" id="{30405342-BC9A-F1ED-85C8-80E9C3AE336E}"/>
              </a:ext>
            </a:extLst>
          </p:cNvPr>
          <p:cNvPicPr>
            <a:picLocks noChangeAspect="1"/>
          </p:cNvPicPr>
          <p:nvPr/>
        </p:nvPicPr>
        <p:blipFill>
          <a:blip r:embed="rId3"/>
          <a:stretch>
            <a:fillRect/>
          </a:stretch>
        </p:blipFill>
        <p:spPr>
          <a:xfrm>
            <a:off x="2706332" y="2505000"/>
            <a:ext cx="6322644" cy="3674291"/>
          </a:xfrm>
          <a:prstGeom prst="rect">
            <a:avLst/>
          </a:prstGeom>
        </p:spPr>
      </p:pic>
      <p:pic>
        <p:nvPicPr>
          <p:cNvPr id="8" name="Picture 8"/>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2700000">
            <a:off x="16335018" y="3850110"/>
            <a:ext cx="3556199" cy="3542864"/>
          </a:xfrm>
          <a:prstGeom prst="rect">
            <a:avLst/>
          </a:prstGeom>
        </p:spPr>
      </p:pic>
      <p:pic>
        <p:nvPicPr>
          <p:cNvPr id="9" name="Picture 9"/>
          <p:cNvPicPr>
            <a:picLocks noChangeAspect="1"/>
          </p:cNvPicPr>
          <p:nvPr/>
        </p:nvPicPr>
        <p:blipFill>
          <a:blip r:embed="rId6"/>
          <a:srcRect/>
          <a:stretch>
            <a:fillRect/>
          </a:stretch>
        </p:blipFill>
        <p:spPr>
          <a:xfrm>
            <a:off x="398578" y="8852487"/>
            <a:ext cx="2744232" cy="1017365"/>
          </a:xfrm>
          <a:prstGeom prst="rect">
            <a:avLst/>
          </a:prstGeom>
        </p:spPr>
      </p:pic>
      <p:sp>
        <p:nvSpPr>
          <p:cNvPr id="10" name="TextBox 9">
            <a:extLst>
              <a:ext uri="{FF2B5EF4-FFF2-40B4-BE49-F238E27FC236}">
                <a16:creationId xmlns:a16="http://schemas.microsoft.com/office/drawing/2014/main" id="{A5A0FA26-D01C-C3AA-B8D2-BDD5240D6214}"/>
              </a:ext>
            </a:extLst>
          </p:cNvPr>
          <p:cNvSpPr txBox="1"/>
          <p:nvPr/>
        </p:nvSpPr>
        <p:spPr>
          <a:xfrm>
            <a:off x="4562545" y="419100"/>
            <a:ext cx="9162910" cy="1446550"/>
          </a:xfrm>
          <a:prstGeom prst="rect">
            <a:avLst/>
          </a:prstGeom>
          <a:noFill/>
        </p:spPr>
        <p:txBody>
          <a:bodyPr wrap="square" rtlCol="0">
            <a:spAutoFit/>
          </a:bodyPr>
          <a:lstStyle/>
          <a:p>
            <a:pPr algn="ctr"/>
            <a:r>
              <a:rPr lang="en-GB" sz="8800" b="1" dirty="0">
                <a:solidFill>
                  <a:srgbClr val="FFFFFF"/>
                </a:solidFill>
                <a:latin typeface="Planer" panose="020B0604020202020204" charset="0"/>
              </a:rPr>
              <a:t>Optional</a:t>
            </a:r>
          </a:p>
        </p:txBody>
      </p:sp>
      <p:sp>
        <p:nvSpPr>
          <p:cNvPr id="15" name="TextBox 14">
            <a:extLst>
              <a:ext uri="{FF2B5EF4-FFF2-40B4-BE49-F238E27FC236}">
                <a16:creationId xmlns:a16="http://schemas.microsoft.com/office/drawing/2014/main" id="{5C986000-4088-39C4-D3E4-0BC7F33AAD04}"/>
              </a:ext>
            </a:extLst>
          </p:cNvPr>
          <p:cNvSpPr txBox="1"/>
          <p:nvPr/>
        </p:nvSpPr>
        <p:spPr>
          <a:xfrm>
            <a:off x="4092962" y="6955873"/>
            <a:ext cx="3549383" cy="2554545"/>
          </a:xfrm>
          <a:prstGeom prst="rect">
            <a:avLst/>
          </a:prstGeom>
          <a:noFill/>
        </p:spPr>
        <p:txBody>
          <a:bodyPr wrap="square" rtlCol="0">
            <a:spAutoFit/>
          </a:bodyPr>
          <a:lstStyle/>
          <a:p>
            <a:pPr algn="ctr"/>
            <a:r>
              <a:rPr lang="en-GB" sz="4000" b="1" dirty="0" err="1">
                <a:solidFill>
                  <a:srgbClr val="FFFFFF"/>
                </a:solidFill>
                <a:latin typeface="Planer" panose="020B0604020202020204" charset="0"/>
                <a:ea typeface="Open Sans"/>
                <a:cs typeface="Open Sans"/>
                <a:sym typeface="Open Sans"/>
              </a:rPr>
              <a:t>Wifi</a:t>
            </a:r>
            <a:br>
              <a:rPr lang="en-GB" sz="4000" b="1" dirty="0">
                <a:solidFill>
                  <a:srgbClr val="FFFFFF"/>
                </a:solidFill>
                <a:latin typeface="Planer" panose="020B0604020202020204" charset="0"/>
                <a:ea typeface="Open Sans"/>
                <a:cs typeface="Open Sans"/>
                <a:sym typeface="Open Sans"/>
              </a:rPr>
            </a:br>
            <a:r>
              <a:rPr lang="en-GB" sz="4000" b="1" dirty="0">
                <a:solidFill>
                  <a:srgbClr val="FFFFFF"/>
                </a:solidFill>
                <a:latin typeface="Planer" panose="020B0604020202020204" charset="0"/>
                <a:ea typeface="Open Sans"/>
                <a:cs typeface="Open Sans"/>
                <a:sym typeface="Open Sans"/>
              </a:rPr>
              <a:t>£30 per month</a:t>
            </a:r>
            <a:endParaRPr lang="en" sz="4000" b="1" dirty="0">
              <a:solidFill>
                <a:srgbClr val="FFFFFF"/>
              </a:solidFill>
              <a:latin typeface="Planer" panose="020B0604020202020204" charset="0"/>
              <a:ea typeface="Open Sans"/>
              <a:cs typeface="Open Sans"/>
              <a:sym typeface="Open Sans"/>
            </a:endParaRPr>
          </a:p>
          <a:p>
            <a:pPr marL="342900" indent="-342900" algn="ctr">
              <a:buFont typeface="Arial" panose="020B0604020202020204" pitchFamily="34" charset="0"/>
              <a:buChar char="•"/>
            </a:pPr>
            <a:endParaRPr lang="en" sz="4000" b="1" dirty="0">
              <a:solidFill>
                <a:srgbClr val="FFFFFF"/>
              </a:solidFill>
              <a:latin typeface="Planer" panose="020B0604020202020204" charset="0"/>
              <a:ea typeface="Open Sans"/>
              <a:cs typeface="Open Sans"/>
              <a:sym typeface="Open Sans"/>
            </a:endParaRPr>
          </a:p>
          <a:p>
            <a:pPr algn="ctr"/>
            <a:endParaRPr lang="en" sz="4000" b="1" dirty="0">
              <a:solidFill>
                <a:srgbClr val="FFFFFF"/>
              </a:solidFill>
              <a:latin typeface="Planer" panose="020B0604020202020204" charset="0"/>
              <a:ea typeface="Open Sans"/>
              <a:cs typeface="Open Sans"/>
              <a:sym typeface="Open Sans"/>
            </a:endParaRPr>
          </a:p>
        </p:txBody>
      </p:sp>
      <p:pic>
        <p:nvPicPr>
          <p:cNvPr id="12" name="Picture 11">
            <a:extLst>
              <a:ext uri="{FF2B5EF4-FFF2-40B4-BE49-F238E27FC236}">
                <a16:creationId xmlns:a16="http://schemas.microsoft.com/office/drawing/2014/main" id="{56461782-C455-CC72-B6AD-A0BA492989DA}"/>
              </a:ext>
            </a:extLst>
          </p:cNvPr>
          <p:cNvPicPr>
            <a:picLocks noChangeAspect="1"/>
          </p:cNvPicPr>
          <p:nvPr/>
        </p:nvPicPr>
        <p:blipFill>
          <a:blip r:embed="rId7"/>
          <a:stretch>
            <a:fillRect/>
          </a:stretch>
        </p:blipFill>
        <p:spPr>
          <a:xfrm>
            <a:off x="9230664" y="2430363"/>
            <a:ext cx="5969179" cy="4160997"/>
          </a:xfrm>
          <a:prstGeom prst="rect">
            <a:avLst/>
          </a:prstGeom>
        </p:spPr>
      </p:pic>
      <p:pic>
        <p:nvPicPr>
          <p:cNvPr id="7" name="Picture 7"/>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2700000">
            <a:off x="-1526251" y="3850110"/>
            <a:ext cx="3556199" cy="3542864"/>
          </a:xfrm>
          <a:prstGeom prst="rect">
            <a:avLst/>
          </a:prstGeom>
        </p:spPr>
      </p:pic>
      <p:sp>
        <p:nvSpPr>
          <p:cNvPr id="13" name="TextBox 12">
            <a:extLst>
              <a:ext uri="{FF2B5EF4-FFF2-40B4-BE49-F238E27FC236}">
                <a16:creationId xmlns:a16="http://schemas.microsoft.com/office/drawing/2014/main" id="{5FA17AEE-46BF-5F39-74B0-FA9FED26902A}"/>
              </a:ext>
            </a:extLst>
          </p:cNvPr>
          <p:cNvSpPr txBox="1"/>
          <p:nvPr/>
        </p:nvSpPr>
        <p:spPr>
          <a:xfrm>
            <a:off x="10382705" y="6955874"/>
            <a:ext cx="3665096" cy="2554545"/>
          </a:xfrm>
          <a:prstGeom prst="rect">
            <a:avLst/>
          </a:prstGeom>
          <a:noFill/>
        </p:spPr>
        <p:txBody>
          <a:bodyPr wrap="square" rtlCol="0">
            <a:spAutoFit/>
          </a:bodyPr>
          <a:lstStyle/>
          <a:p>
            <a:pPr algn="ctr"/>
            <a:r>
              <a:rPr lang="en-GB" sz="4000" b="1" dirty="0">
                <a:solidFill>
                  <a:srgbClr val="FFFFFF"/>
                </a:solidFill>
                <a:latin typeface="Planer" panose="020B0604020202020204" charset="0"/>
                <a:ea typeface="Open Sans"/>
                <a:cs typeface="Open Sans"/>
                <a:sym typeface="Open Sans"/>
              </a:rPr>
              <a:t>Home insurance</a:t>
            </a:r>
          </a:p>
          <a:p>
            <a:pPr algn="ctr"/>
            <a:r>
              <a:rPr lang="en-GB" sz="4000" b="1" dirty="0">
                <a:solidFill>
                  <a:srgbClr val="FFFFFF"/>
                </a:solidFill>
                <a:latin typeface="Planer" panose="020B0604020202020204" charset="0"/>
                <a:ea typeface="Open Sans"/>
                <a:cs typeface="Open Sans"/>
                <a:sym typeface="Open Sans"/>
              </a:rPr>
              <a:t>£30 per month</a:t>
            </a:r>
            <a:endParaRPr lang="en" sz="4000" b="1" dirty="0">
              <a:solidFill>
                <a:srgbClr val="FFFFFF"/>
              </a:solidFill>
              <a:latin typeface="Planer" panose="020B0604020202020204" charset="0"/>
              <a:ea typeface="Open Sans"/>
              <a:cs typeface="Open Sans"/>
              <a:sym typeface="Open Sans"/>
            </a:endParaRPr>
          </a:p>
          <a:p>
            <a:pPr marL="342900" indent="-342900" algn="ctr">
              <a:buFont typeface="Arial" panose="020B0604020202020204" pitchFamily="34" charset="0"/>
              <a:buChar char="•"/>
            </a:pPr>
            <a:endParaRPr lang="en" sz="4000" b="1" dirty="0">
              <a:solidFill>
                <a:srgbClr val="FFFFFF"/>
              </a:solidFill>
              <a:latin typeface="Planer" panose="020B0604020202020204" charset="0"/>
              <a:ea typeface="Open Sans"/>
              <a:cs typeface="Open Sans"/>
              <a:sym typeface="Open Sans"/>
            </a:endParaRPr>
          </a:p>
          <a:p>
            <a:pPr algn="ctr"/>
            <a:endParaRPr lang="en" sz="4000" b="1" dirty="0">
              <a:solidFill>
                <a:srgbClr val="FFFFFF"/>
              </a:solidFill>
              <a:latin typeface="Planer" panose="020B0604020202020204" charset="0"/>
              <a:ea typeface="Open Sans"/>
              <a:cs typeface="Open Sans"/>
              <a:sym typeface="Open Sans"/>
            </a:endParaRPr>
          </a:p>
        </p:txBody>
      </p:sp>
    </p:spTree>
    <p:extLst>
      <p:ext uri="{BB962C8B-B14F-4D97-AF65-F5344CB8AC3E}">
        <p14:creationId xmlns:p14="http://schemas.microsoft.com/office/powerpoint/2010/main" val="17356341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ChangeAspect="1"/>
          </p:cNvPicPr>
          <p:nvPr/>
        </p:nvPicPr>
        <p:blipFill>
          <a:blip r:embed="rId3"/>
          <a:srcRect/>
          <a:stretch>
            <a:fillRect/>
          </a:stretch>
        </p:blipFill>
        <p:spPr>
          <a:xfrm>
            <a:off x="398578" y="8852487"/>
            <a:ext cx="2744232" cy="1018796"/>
          </a:xfrm>
          <a:prstGeom prst="rect">
            <a:avLst/>
          </a:prstGeom>
        </p:spPr>
      </p:pic>
      <p:sp>
        <p:nvSpPr>
          <p:cNvPr id="5" name="TextBox 4">
            <a:extLst>
              <a:ext uri="{FF2B5EF4-FFF2-40B4-BE49-F238E27FC236}">
                <a16:creationId xmlns:a16="http://schemas.microsoft.com/office/drawing/2014/main" id="{50E15ACE-0396-B765-E522-0D6DE5AC7F7D}"/>
              </a:ext>
            </a:extLst>
          </p:cNvPr>
          <p:cNvSpPr txBox="1"/>
          <p:nvPr/>
        </p:nvSpPr>
        <p:spPr>
          <a:xfrm>
            <a:off x="2967072" y="372079"/>
            <a:ext cx="12353855" cy="1446550"/>
          </a:xfrm>
          <a:prstGeom prst="rect">
            <a:avLst/>
          </a:prstGeom>
          <a:noFill/>
        </p:spPr>
        <p:txBody>
          <a:bodyPr wrap="square" rtlCol="0">
            <a:spAutoFit/>
          </a:bodyPr>
          <a:lstStyle/>
          <a:p>
            <a:pPr algn="ctr"/>
            <a:r>
              <a:rPr lang="en-GB" sz="8800" b="1" dirty="0">
                <a:solidFill>
                  <a:srgbClr val="002554"/>
                </a:solidFill>
                <a:latin typeface="Planer" panose="020B0604020202020204" charset="0"/>
              </a:rPr>
              <a:t>What will you eat…</a:t>
            </a:r>
          </a:p>
        </p:txBody>
      </p:sp>
      <p:pic>
        <p:nvPicPr>
          <p:cNvPr id="1028" name="Picture 4" descr="Everyday Essentials Carrots 1.5kg | ALDI">
            <a:extLst>
              <a:ext uri="{FF2B5EF4-FFF2-40B4-BE49-F238E27FC236}">
                <a16:creationId xmlns:a16="http://schemas.microsoft.com/office/drawing/2014/main" id="{490578D0-5325-7A6E-A04D-F3F6035EBC2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2893">
            <a:off x="12898876" y="4521623"/>
            <a:ext cx="3448050" cy="344805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Industry verdict: Tesco was right to ditch Value range">
            <a:extLst>
              <a:ext uri="{FF2B5EF4-FFF2-40B4-BE49-F238E27FC236}">
                <a16:creationId xmlns:a16="http://schemas.microsoft.com/office/drawing/2014/main" id="{D7568D58-CC77-5DED-4A75-DF263F3F219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818397" y="3139931"/>
            <a:ext cx="4126203" cy="2752951"/>
          </a:xfrm>
          <a:prstGeom prst="rect">
            <a:avLst/>
          </a:prstGeom>
          <a:noFill/>
          <a:effectLst>
            <a:softEdge rad="63500"/>
          </a:effectLst>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D4B8D4FC-0E4B-9A67-D6FB-06687E25C3D4}"/>
              </a:ext>
            </a:extLst>
          </p:cNvPr>
          <p:cNvSpPr txBox="1"/>
          <p:nvPr/>
        </p:nvSpPr>
        <p:spPr>
          <a:xfrm>
            <a:off x="9747898" y="6468762"/>
            <a:ext cx="4267200" cy="1877437"/>
          </a:xfrm>
          <a:prstGeom prst="rect">
            <a:avLst/>
          </a:prstGeom>
          <a:noFill/>
        </p:spPr>
        <p:txBody>
          <a:bodyPr wrap="square" rtlCol="0">
            <a:spAutoFit/>
          </a:bodyPr>
          <a:lstStyle/>
          <a:p>
            <a:pPr algn="ctr"/>
            <a:r>
              <a:rPr lang="en" sz="4000" b="1" dirty="0">
                <a:solidFill>
                  <a:srgbClr val="002554"/>
                </a:solidFill>
                <a:latin typeface="Planer" panose="020B0604020202020204" charset="0"/>
                <a:ea typeface="Open Sans"/>
                <a:cs typeface="Open Sans"/>
                <a:sym typeface="Open Sans"/>
              </a:rPr>
              <a:t>Non-branded food</a:t>
            </a:r>
          </a:p>
          <a:p>
            <a:pPr algn="ctr"/>
            <a:r>
              <a:rPr lang="en" sz="4000" b="1" dirty="0">
                <a:solidFill>
                  <a:srgbClr val="002554"/>
                </a:solidFill>
                <a:latin typeface="Planer" panose="020B0604020202020204" charset="0"/>
                <a:ea typeface="Open Sans"/>
                <a:cs typeface="Open Sans"/>
                <a:sym typeface="Open Sans"/>
              </a:rPr>
              <a:t>£30 per week</a:t>
            </a:r>
          </a:p>
          <a:p>
            <a:pPr algn="ctr"/>
            <a:endParaRPr lang="en" sz="3600" b="1" dirty="0">
              <a:solidFill>
                <a:srgbClr val="002554"/>
              </a:solidFill>
              <a:latin typeface="Planer" panose="020B0604020202020204" charset="0"/>
              <a:ea typeface="Open Sans"/>
              <a:cs typeface="Open Sans"/>
              <a:sym typeface="Open Sans"/>
            </a:endParaRPr>
          </a:p>
        </p:txBody>
      </p:sp>
      <p:pic>
        <p:nvPicPr>
          <p:cNvPr id="3" name="Picture 3"/>
          <p:cNvPicPr>
            <a:picLocks noChangeAspect="1"/>
          </p:cNvPicPr>
          <p:nvPr/>
        </p:nvPicPr>
        <p:blipFill>
          <a:blip r:embed="rId6" cstate="print">
            <a:alphaModFix amt="80000"/>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2700000">
            <a:off x="16335018" y="3850110"/>
            <a:ext cx="3556199" cy="3542864"/>
          </a:xfrm>
          <a:prstGeom prst="rect">
            <a:avLst/>
          </a:prstGeom>
        </p:spPr>
      </p:pic>
      <p:pic>
        <p:nvPicPr>
          <p:cNvPr id="1034" name="Picture 10" descr="ASDA Extra Special Chantenay Carrots with Yuzu &amp; Lime - ASDA Groceries">
            <a:extLst>
              <a:ext uri="{FF2B5EF4-FFF2-40B4-BE49-F238E27FC236}">
                <a16:creationId xmlns:a16="http://schemas.microsoft.com/office/drawing/2014/main" id="{948A0C59-6A5E-F6F6-0F3D-48D3F2C14FEB}"/>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20619548">
            <a:off x="1937417" y="4489435"/>
            <a:ext cx="3810000" cy="38100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Honey leads Tesco Finest redesign - Design Week">
            <a:extLst>
              <a:ext uri="{FF2B5EF4-FFF2-40B4-BE49-F238E27FC236}">
                <a16:creationId xmlns:a16="http://schemas.microsoft.com/office/drawing/2014/main" id="{4E1C2A8E-A973-2EB7-7699-4B24E001183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714453" y="3232888"/>
            <a:ext cx="4122573" cy="2202287"/>
          </a:xfrm>
          <a:prstGeom prst="rect">
            <a:avLst/>
          </a:prstGeom>
          <a:noFill/>
          <a:ln>
            <a:solidFill>
              <a:srgbClr val="FFFFFF"/>
            </a:solidFill>
          </a:ln>
          <a:effectLst>
            <a:softEdge rad="63500"/>
          </a:effectLst>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FE9FAE4D-6020-ADD0-34BC-940A9315C3AC}"/>
              </a:ext>
            </a:extLst>
          </p:cNvPr>
          <p:cNvSpPr txBox="1"/>
          <p:nvPr/>
        </p:nvSpPr>
        <p:spPr>
          <a:xfrm>
            <a:off x="5140733" y="6375419"/>
            <a:ext cx="3270012" cy="1877437"/>
          </a:xfrm>
          <a:prstGeom prst="rect">
            <a:avLst/>
          </a:prstGeom>
          <a:noFill/>
        </p:spPr>
        <p:txBody>
          <a:bodyPr wrap="square" rtlCol="0">
            <a:spAutoFit/>
          </a:bodyPr>
          <a:lstStyle/>
          <a:p>
            <a:pPr algn="ctr"/>
            <a:r>
              <a:rPr lang="en" sz="4000" b="1" dirty="0">
                <a:solidFill>
                  <a:srgbClr val="002554"/>
                </a:solidFill>
                <a:latin typeface="Planer" panose="020B0604020202020204" charset="0"/>
                <a:ea typeface="Open Sans"/>
                <a:cs typeface="Open Sans"/>
                <a:sym typeface="Open Sans"/>
              </a:rPr>
              <a:t>Branded food</a:t>
            </a:r>
          </a:p>
          <a:p>
            <a:pPr algn="ctr"/>
            <a:r>
              <a:rPr lang="en" sz="4000" b="1" dirty="0">
                <a:solidFill>
                  <a:srgbClr val="002554"/>
                </a:solidFill>
                <a:latin typeface="Planer" panose="020B0604020202020204" charset="0"/>
                <a:ea typeface="Open Sans"/>
                <a:cs typeface="Open Sans"/>
                <a:sym typeface="Open Sans"/>
              </a:rPr>
              <a:t>£45 per week</a:t>
            </a:r>
            <a:endParaRPr lang="en" sz="3600" b="1" dirty="0">
              <a:solidFill>
                <a:srgbClr val="002554"/>
              </a:solidFill>
              <a:latin typeface="Planer" panose="020B0604020202020204" charset="0"/>
              <a:ea typeface="Open Sans"/>
              <a:cs typeface="Open Sans"/>
              <a:sym typeface="Open Sans"/>
            </a:endParaRPr>
          </a:p>
          <a:p>
            <a:pPr algn="ctr"/>
            <a:endParaRPr lang="en" sz="3600" b="1" dirty="0">
              <a:solidFill>
                <a:srgbClr val="002554"/>
              </a:solidFill>
              <a:latin typeface="Planer" panose="020B0604020202020204" charset="0"/>
              <a:ea typeface="Open Sans"/>
              <a:cs typeface="Open Sans"/>
              <a:sym typeface="Open Sans"/>
            </a:endParaRPr>
          </a:p>
        </p:txBody>
      </p:sp>
      <p:pic>
        <p:nvPicPr>
          <p:cNvPr id="2" name="Picture 2"/>
          <p:cNvPicPr>
            <a:picLocks noChangeAspect="1"/>
          </p:cNvPicPr>
          <p:nvPr/>
        </p:nvPicPr>
        <p:blipFill>
          <a:blip r:embed="rId6" cstate="print">
            <a:alphaModFix amt="80000"/>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2700000">
            <a:off x="-1526251" y="3850110"/>
            <a:ext cx="3556199" cy="3542864"/>
          </a:xfrm>
          <a:prstGeom prst="rect">
            <a:avLst/>
          </a:prstGeom>
        </p:spPr>
      </p:pic>
    </p:spTree>
    <p:extLst>
      <p:ext uri="{BB962C8B-B14F-4D97-AF65-F5344CB8AC3E}">
        <p14:creationId xmlns:p14="http://schemas.microsoft.com/office/powerpoint/2010/main" val="253421670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5400000">
            <a:off x="2829722" y="-5318692"/>
            <a:ext cx="12763501" cy="18447882"/>
            <a:chOff x="0" y="-38100"/>
            <a:chExt cx="3361580" cy="4858701"/>
          </a:xfrm>
        </p:grpSpPr>
        <p:sp>
          <p:nvSpPr>
            <p:cNvPr id="3" name="Freeform 3"/>
            <p:cNvSpPr/>
            <p:nvPr/>
          </p:nvSpPr>
          <p:spPr>
            <a:xfrm>
              <a:off x="652247" y="0"/>
              <a:ext cx="2709333" cy="4820601"/>
            </a:xfrm>
            <a:custGeom>
              <a:avLst/>
              <a:gdLst/>
              <a:ahLst/>
              <a:cxnLst/>
              <a:rect l="l" t="t" r="r" b="b"/>
              <a:pathLst>
                <a:path w="2709333" h="4820601">
                  <a:moveTo>
                    <a:pt x="0" y="0"/>
                  </a:moveTo>
                  <a:lnTo>
                    <a:pt x="2709333" y="0"/>
                  </a:lnTo>
                  <a:lnTo>
                    <a:pt x="2709333" y="4820601"/>
                  </a:lnTo>
                  <a:lnTo>
                    <a:pt x="0" y="4820601"/>
                  </a:lnTo>
                  <a:close/>
                </a:path>
              </a:pathLst>
            </a:custGeom>
            <a:solidFill>
              <a:srgbClr val="32245E">
                <a:alpha val="80000"/>
              </a:srgbClr>
            </a:solidFill>
          </p:spPr>
        </p:sp>
        <p:sp>
          <p:nvSpPr>
            <p:cNvPr id="4" name="TextBox 4"/>
            <p:cNvSpPr txBox="1"/>
            <p:nvPr/>
          </p:nvSpPr>
          <p:spPr>
            <a:xfrm>
              <a:off x="0" y="-38100"/>
              <a:ext cx="812800" cy="850900"/>
            </a:xfrm>
            <a:prstGeom prst="rect">
              <a:avLst/>
            </a:prstGeom>
          </p:spPr>
          <p:txBody>
            <a:bodyPr lIns="60960" tIns="60960" rIns="60960" bIns="60960" rtlCol="0" anchor="ctr"/>
            <a:lstStyle/>
            <a:p>
              <a:pPr algn="ctr">
                <a:lnSpc>
                  <a:spcPts val="2688"/>
                </a:lnSpc>
              </a:pPr>
              <a:endParaRPr/>
            </a:p>
            <a:p>
              <a:pPr algn="ctr">
                <a:lnSpc>
                  <a:spcPts val="2688"/>
                </a:lnSpc>
              </a:pPr>
              <a:endParaRPr/>
            </a:p>
            <a:p>
              <a:pPr algn="ctr">
                <a:lnSpc>
                  <a:spcPts val="2688"/>
                </a:lnSpc>
                <a:spcBef>
                  <a:spcPct val="0"/>
                </a:spcBef>
              </a:pPr>
              <a:endParaRPr/>
            </a:p>
          </p:txBody>
        </p:sp>
      </p:grpSp>
      <p:pic>
        <p:nvPicPr>
          <p:cNvPr id="9" name="Picture 9"/>
          <p:cNvPicPr>
            <a:picLocks noChangeAspect="1"/>
          </p:cNvPicPr>
          <p:nvPr/>
        </p:nvPicPr>
        <p:blipFill>
          <a:blip r:embed="rId3"/>
          <a:srcRect/>
          <a:stretch>
            <a:fillRect/>
          </a:stretch>
        </p:blipFill>
        <p:spPr>
          <a:xfrm>
            <a:off x="398578" y="8852487"/>
            <a:ext cx="2744232" cy="1017365"/>
          </a:xfrm>
          <a:prstGeom prst="rect">
            <a:avLst/>
          </a:prstGeom>
        </p:spPr>
      </p:pic>
      <p:sp>
        <p:nvSpPr>
          <p:cNvPr id="10" name="TextBox 9">
            <a:extLst>
              <a:ext uri="{FF2B5EF4-FFF2-40B4-BE49-F238E27FC236}">
                <a16:creationId xmlns:a16="http://schemas.microsoft.com/office/drawing/2014/main" id="{A5A0FA26-D01C-C3AA-B8D2-BDD5240D6214}"/>
              </a:ext>
            </a:extLst>
          </p:cNvPr>
          <p:cNvSpPr txBox="1"/>
          <p:nvPr/>
        </p:nvSpPr>
        <p:spPr>
          <a:xfrm>
            <a:off x="3695993" y="469046"/>
            <a:ext cx="10896013" cy="1446550"/>
          </a:xfrm>
          <a:prstGeom prst="rect">
            <a:avLst/>
          </a:prstGeom>
          <a:noFill/>
        </p:spPr>
        <p:txBody>
          <a:bodyPr wrap="square" rtlCol="0">
            <a:spAutoFit/>
          </a:bodyPr>
          <a:lstStyle/>
          <a:p>
            <a:pPr algn="ctr"/>
            <a:r>
              <a:rPr lang="en-GB" sz="8800" b="1" dirty="0">
                <a:solidFill>
                  <a:srgbClr val="FFFFFF"/>
                </a:solidFill>
                <a:latin typeface="Planer" panose="020B0604020202020204" charset="0"/>
              </a:rPr>
              <a:t>How will you travel…</a:t>
            </a:r>
          </a:p>
        </p:txBody>
      </p:sp>
      <p:sp>
        <p:nvSpPr>
          <p:cNvPr id="15" name="TextBox 14">
            <a:extLst>
              <a:ext uri="{FF2B5EF4-FFF2-40B4-BE49-F238E27FC236}">
                <a16:creationId xmlns:a16="http://schemas.microsoft.com/office/drawing/2014/main" id="{5C986000-4088-39C4-D3E4-0BC7F33AAD04}"/>
              </a:ext>
            </a:extLst>
          </p:cNvPr>
          <p:cNvSpPr txBox="1"/>
          <p:nvPr/>
        </p:nvSpPr>
        <p:spPr>
          <a:xfrm>
            <a:off x="2060423" y="6032302"/>
            <a:ext cx="2744232" cy="3785652"/>
          </a:xfrm>
          <a:prstGeom prst="rect">
            <a:avLst/>
          </a:prstGeom>
          <a:noFill/>
        </p:spPr>
        <p:txBody>
          <a:bodyPr wrap="square" rtlCol="0">
            <a:spAutoFit/>
          </a:bodyPr>
          <a:lstStyle/>
          <a:p>
            <a:pPr algn="ctr"/>
            <a:r>
              <a:rPr lang="en-GB" sz="4000" b="1" dirty="0">
                <a:solidFill>
                  <a:srgbClr val="FFFFFF"/>
                </a:solidFill>
                <a:latin typeface="Planer" panose="020B0604020202020204" charset="0"/>
                <a:ea typeface="Open Sans"/>
                <a:cs typeface="Open Sans"/>
                <a:sym typeface="Open Sans"/>
              </a:rPr>
              <a:t>Expensive car</a:t>
            </a:r>
          </a:p>
          <a:p>
            <a:pPr algn="ctr"/>
            <a:r>
              <a:rPr lang="en-GB" sz="4000" b="1" dirty="0">
                <a:solidFill>
                  <a:srgbClr val="FFFFFF"/>
                </a:solidFill>
                <a:latin typeface="Planer" panose="020B0604020202020204" charset="0"/>
                <a:ea typeface="Open Sans"/>
                <a:cs typeface="Open Sans"/>
                <a:sym typeface="Open Sans"/>
              </a:rPr>
              <a:t>£250 per month</a:t>
            </a:r>
            <a:endParaRPr lang="en" sz="4000" b="1" dirty="0">
              <a:solidFill>
                <a:srgbClr val="FFFFFF"/>
              </a:solidFill>
              <a:latin typeface="Planer" panose="020B0604020202020204" charset="0"/>
              <a:ea typeface="Open Sans"/>
              <a:cs typeface="Open Sans"/>
              <a:sym typeface="Open Sans"/>
            </a:endParaRPr>
          </a:p>
          <a:p>
            <a:pPr marL="342900" indent="-342900" algn="ctr">
              <a:buFont typeface="Arial" panose="020B0604020202020204" pitchFamily="34" charset="0"/>
              <a:buChar char="•"/>
            </a:pPr>
            <a:endParaRPr lang="en" sz="4000" b="1" dirty="0">
              <a:solidFill>
                <a:srgbClr val="FFFFFF"/>
              </a:solidFill>
              <a:latin typeface="Planer" panose="020B0604020202020204" charset="0"/>
              <a:ea typeface="Open Sans"/>
              <a:cs typeface="Open Sans"/>
              <a:sym typeface="Open Sans"/>
            </a:endParaRPr>
          </a:p>
          <a:p>
            <a:pPr algn="ctr"/>
            <a:endParaRPr lang="en" sz="4000" b="1" dirty="0">
              <a:solidFill>
                <a:srgbClr val="FFFFFF"/>
              </a:solidFill>
              <a:latin typeface="Planer" panose="020B0604020202020204" charset="0"/>
              <a:ea typeface="Open Sans"/>
              <a:cs typeface="Open Sans"/>
              <a:sym typeface="Open Sans"/>
            </a:endParaRPr>
          </a:p>
        </p:txBody>
      </p:sp>
      <p:sp>
        <p:nvSpPr>
          <p:cNvPr id="13" name="TextBox 12">
            <a:extLst>
              <a:ext uri="{FF2B5EF4-FFF2-40B4-BE49-F238E27FC236}">
                <a16:creationId xmlns:a16="http://schemas.microsoft.com/office/drawing/2014/main" id="{5FA17AEE-46BF-5F39-74B0-FA9FED26902A}"/>
              </a:ext>
            </a:extLst>
          </p:cNvPr>
          <p:cNvSpPr txBox="1"/>
          <p:nvPr/>
        </p:nvSpPr>
        <p:spPr>
          <a:xfrm>
            <a:off x="10421476" y="6032302"/>
            <a:ext cx="3194124" cy="3785652"/>
          </a:xfrm>
          <a:prstGeom prst="rect">
            <a:avLst/>
          </a:prstGeom>
          <a:noFill/>
        </p:spPr>
        <p:txBody>
          <a:bodyPr wrap="square" rtlCol="0">
            <a:spAutoFit/>
          </a:bodyPr>
          <a:lstStyle/>
          <a:p>
            <a:pPr algn="ctr"/>
            <a:r>
              <a:rPr lang="en-GB" sz="4000" b="1" dirty="0">
                <a:solidFill>
                  <a:srgbClr val="FFFFFF"/>
                </a:solidFill>
                <a:latin typeface="Planer" panose="020B0604020202020204" charset="0"/>
                <a:ea typeface="Open Sans"/>
                <a:cs typeface="Open Sans"/>
                <a:sym typeface="Open Sans"/>
              </a:rPr>
              <a:t>Student bus pass</a:t>
            </a:r>
          </a:p>
          <a:p>
            <a:pPr algn="ctr"/>
            <a:r>
              <a:rPr lang="en-GB" sz="4000" b="1" dirty="0">
                <a:solidFill>
                  <a:srgbClr val="FFFFFF"/>
                </a:solidFill>
                <a:latin typeface="Planer" panose="020B0604020202020204" charset="0"/>
                <a:ea typeface="Open Sans"/>
                <a:cs typeface="Open Sans"/>
                <a:sym typeface="Open Sans"/>
              </a:rPr>
              <a:t>£30 per month</a:t>
            </a:r>
            <a:endParaRPr lang="en" sz="4000" b="1" dirty="0">
              <a:solidFill>
                <a:srgbClr val="FFFFFF"/>
              </a:solidFill>
              <a:latin typeface="Planer" panose="020B0604020202020204" charset="0"/>
              <a:ea typeface="Open Sans"/>
              <a:cs typeface="Open Sans"/>
              <a:sym typeface="Open Sans"/>
            </a:endParaRPr>
          </a:p>
          <a:p>
            <a:pPr marL="342900" indent="-342900" algn="ctr">
              <a:buFont typeface="Arial" panose="020B0604020202020204" pitchFamily="34" charset="0"/>
              <a:buChar char="•"/>
            </a:pPr>
            <a:endParaRPr lang="en" sz="4000" b="1" dirty="0">
              <a:solidFill>
                <a:srgbClr val="FFFFFF"/>
              </a:solidFill>
              <a:latin typeface="Planer" panose="020B0604020202020204" charset="0"/>
              <a:ea typeface="Open Sans"/>
              <a:cs typeface="Open Sans"/>
              <a:sym typeface="Open Sans"/>
            </a:endParaRPr>
          </a:p>
          <a:p>
            <a:pPr algn="ctr"/>
            <a:endParaRPr lang="en" sz="4000" b="1" dirty="0">
              <a:solidFill>
                <a:srgbClr val="FFFFFF"/>
              </a:solidFill>
              <a:latin typeface="Planer" panose="020B0604020202020204" charset="0"/>
              <a:ea typeface="Open Sans"/>
              <a:cs typeface="Open Sans"/>
              <a:sym typeface="Open Sans"/>
            </a:endParaRPr>
          </a:p>
        </p:txBody>
      </p:sp>
      <p:pic>
        <p:nvPicPr>
          <p:cNvPr id="14" name="Picture 13">
            <a:extLst>
              <a:ext uri="{FF2B5EF4-FFF2-40B4-BE49-F238E27FC236}">
                <a16:creationId xmlns:a16="http://schemas.microsoft.com/office/drawing/2014/main" id="{3B08D2FF-321B-3EA2-6749-D6655D2911E0}"/>
              </a:ext>
            </a:extLst>
          </p:cNvPr>
          <p:cNvPicPr>
            <a:picLocks noChangeAspect="1"/>
          </p:cNvPicPr>
          <p:nvPr/>
        </p:nvPicPr>
        <p:blipFill>
          <a:blip r:embed="rId4"/>
          <a:stretch>
            <a:fillRect/>
          </a:stretch>
        </p:blipFill>
        <p:spPr>
          <a:xfrm>
            <a:off x="5763684" y="2932191"/>
            <a:ext cx="4343400" cy="2714625"/>
          </a:xfrm>
          <a:prstGeom prst="rect">
            <a:avLst/>
          </a:prstGeom>
        </p:spPr>
      </p:pic>
      <p:pic>
        <p:nvPicPr>
          <p:cNvPr id="7" name="Picture 7"/>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2700000">
            <a:off x="-1526251" y="3850110"/>
            <a:ext cx="3556199" cy="3542864"/>
          </a:xfrm>
          <a:prstGeom prst="rect">
            <a:avLst/>
          </a:prstGeom>
        </p:spPr>
      </p:pic>
      <p:pic>
        <p:nvPicPr>
          <p:cNvPr id="17" name="Picture 16">
            <a:extLst>
              <a:ext uri="{FF2B5EF4-FFF2-40B4-BE49-F238E27FC236}">
                <a16:creationId xmlns:a16="http://schemas.microsoft.com/office/drawing/2014/main" id="{1F8F4152-6C99-0C04-2128-A572716FC638}"/>
              </a:ext>
            </a:extLst>
          </p:cNvPr>
          <p:cNvPicPr>
            <a:picLocks noChangeAspect="1"/>
          </p:cNvPicPr>
          <p:nvPr/>
        </p:nvPicPr>
        <p:blipFill>
          <a:blip r:embed="rId7"/>
          <a:stretch>
            <a:fillRect/>
          </a:stretch>
        </p:blipFill>
        <p:spPr>
          <a:xfrm>
            <a:off x="1932505" y="3124804"/>
            <a:ext cx="3801794" cy="2329397"/>
          </a:xfrm>
          <a:prstGeom prst="rect">
            <a:avLst/>
          </a:prstGeom>
        </p:spPr>
      </p:pic>
      <p:pic>
        <p:nvPicPr>
          <p:cNvPr id="21" name="Picture 20">
            <a:extLst>
              <a:ext uri="{FF2B5EF4-FFF2-40B4-BE49-F238E27FC236}">
                <a16:creationId xmlns:a16="http://schemas.microsoft.com/office/drawing/2014/main" id="{5BC29012-9A03-776E-37CD-04F347C07C64}"/>
              </a:ext>
            </a:extLst>
          </p:cNvPr>
          <p:cNvPicPr>
            <a:picLocks noChangeAspect="1"/>
          </p:cNvPicPr>
          <p:nvPr/>
        </p:nvPicPr>
        <p:blipFill>
          <a:blip r:embed="rId8"/>
          <a:stretch>
            <a:fillRect/>
          </a:stretch>
        </p:blipFill>
        <p:spPr>
          <a:xfrm>
            <a:off x="13929992" y="2784298"/>
            <a:ext cx="2169027" cy="3266686"/>
          </a:xfrm>
          <a:prstGeom prst="rect">
            <a:avLst/>
          </a:prstGeom>
        </p:spPr>
      </p:pic>
      <p:pic>
        <p:nvPicPr>
          <p:cNvPr id="19" name="Picture 18">
            <a:extLst>
              <a:ext uri="{FF2B5EF4-FFF2-40B4-BE49-F238E27FC236}">
                <a16:creationId xmlns:a16="http://schemas.microsoft.com/office/drawing/2014/main" id="{2A6EF493-893D-6794-744B-E37761BB2336}"/>
              </a:ext>
            </a:extLst>
          </p:cNvPr>
          <p:cNvPicPr>
            <a:picLocks noChangeAspect="1"/>
          </p:cNvPicPr>
          <p:nvPr/>
        </p:nvPicPr>
        <p:blipFill>
          <a:blip r:embed="rId9"/>
          <a:stretch>
            <a:fillRect/>
          </a:stretch>
        </p:blipFill>
        <p:spPr>
          <a:xfrm>
            <a:off x="10107084" y="2932191"/>
            <a:ext cx="3546887" cy="2714625"/>
          </a:xfrm>
          <a:prstGeom prst="rect">
            <a:avLst/>
          </a:prstGeom>
        </p:spPr>
      </p:pic>
      <p:pic>
        <p:nvPicPr>
          <p:cNvPr id="8" name="Picture 8"/>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2700000">
            <a:off x="16335018" y="3850110"/>
            <a:ext cx="3556199" cy="3542864"/>
          </a:xfrm>
          <a:prstGeom prst="rect">
            <a:avLst/>
          </a:prstGeom>
        </p:spPr>
      </p:pic>
      <p:sp>
        <p:nvSpPr>
          <p:cNvPr id="22" name="TextBox 21">
            <a:extLst>
              <a:ext uri="{FF2B5EF4-FFF2-40B4-BE49-F238E27FC236}">
                <a16:creationId xmlns:a16="http://schemas.microsoft.com/office/drawing/2014/main" id="{73736531-05FF-3009-F52C-EFB39C5A1671}"/>
              </a:ext>
            </a:extLst>
          </p:cNvPr>
          <p:cNvSpPr txBox="1"/>
          <p:nvPr/>
        </p:nvSpPr>
        <p:spPr>
          <a:xfrm>
            <a:off x="6338322" y="6031621"/>
            <a:ext cx="3194123" cy="3785652"/>
          </a:xfrm>
          <a:prstGeom prst="rect">
            <a:avLst/>
          </a:prstGeom>
          <a:noFill/>
        </p:spPr>
        <p:txBody>
          <a:bodyPr wrap="square" rtlCol="0">
            <a:spAutoFit/>
          </a:bodyPr>
          <a:lstStyle/>
          <a:p>
            <a:pPr algn="ctr"/>
            <a:r>
              <a:rPr lang="en-GB" sz="4000" b="1" dirty="0">
                <a:solidFill>
                  <a:srgbClr val="FFFFFF"/>
                </a:solidFill>
                <a:latin typeface="Planer" panose="020B0604020202020204" charset="0"/>
                <a:ea typeface="Open Sans"/>
                <a:cs typeface="Open Sans"/>
                <a:sym typeface="Open Sans"/>
              </a:rPr>
              <a:t>Second hand car</a:t>
            </a:r>
          </a:p>
          <a:p>
            <a:pPr algn="ctr"/>
            <a:r>
              <a:rPr lang="en-GB" sz="4000" b="1" dirty="0">
                <a:solidFill>
                  <a:srgbClr val="FFFFFF"/>
                </a:solidFill>
                <a:latin typeface="Planer" panose="020B0604020202020204" charset="0"/>
                <a:ea typeface="Open Sans"/>
                <a:cs typeface="Open Sans"/>
                <a:sym typeface="Open Sans"/>
              </a:rPr>
              <a:t>£132 per month</a:t>
            </a:r>
            <a:endParaRPr lang="en" sz="4000" b="1" dirty="0">
              <a:solidFill>
                <a:srgbClr val="FFFFFF"/>
              </a:solidFill>
              <a:latin typeface="Planer" panose="020B0604020202020204" charset="0"/>
              <a:ea typeface="Open Sans"/>
              <a:cs typeface="Open Sans"/>
              <a:sym typeface="Open Sans"/>
            </a:endParaRPr>
          </a:p>
          <a:p>
            <a:pPr marL="342900" indent="-342900" algn="ctr">
              <a:buFont typeface="Arial" panose="020B0604020202020204" pitchFamily="34" charset="0"/>
              <a:buChar char="•"/>
            </a:pPr>
            <a:endParaRPr lang="en" sz="4000" b="1" dirty="0">
              <a:solidFill>
                <a:srgbClr val="FFFFFF"/>
              </a:solidFill>
              <a:latin typeface="Planer" panose="020B0604020202020204" charset="0"/>
              <a:ea typeface="Open Sans"/>
              <a:cs typeface="Open Sans"/>
              <a:sym typeface="Open Sans"/>
            </a:endParaRPr>
          </a:p>
          <a:p>
            <a:pPr algn="ctr"/>
            <a:endParaRPr lang="en" sz="4000" b="1" dirty="0">
              <a:solidFill>
                <a:srgbClr val="FFFFFF"/>
              </a:solidFill>
              <a:latin typeface="Planer" panose="020B0604020202020204" charset="0"/>
              <a:ea typeface="Open Sans"/>
              <a:cs typeface="Open Sans"/>
              <a:sym typeface="Open Sans"/>
            </a:endParaRPr>
          </a:p>
        </p:txBody>
      </p:sp>
      <p:sp>
        <p:nvSpPr>
          <p:cNvPr id="23" name="TextBox 22">
            <a:extLst>
              <a:ext uri="{FF2B5EF4-FFF2-40B4-BE49-F238E27FC236}">
                <a16:creationId xmlns:a16="http://schemas.microsoft.com/office/drawing/2014/main" id="{53FC7E0D-796F-2239-B99F-EEDDC67B7751}"/>
              </a:ext>
            </a:extLst>
          </p:cNvPr>
          <p:cNvSpPr txBox="1"/>
          <p:nvPr/>
        </p:nvSpPr>
        <p:spPr>
          <a:xfrm>
            <a:off x="13559166" y="6050984"/>
            <a:ext cx="3194124" cy="2554545"/>
          </a:xfrm>
          <a:prstGeom prst="rect">
            <a:avLst/>
          </a:prstGeom>
          <a:noFill/>
        </p:spPr>
        <p:txBody>
          <a:bodyPr wrap="square" rtlCol="0">
            <a:spAutoFit/>
          </a:bodyPr>
          <a:lstStyle/>
          <a:p>
            <a:pPr algn="ctr"/>
            <a:r>
              <a:rPr lang="en-GB" sz="4000" b="1" dirty="0">
                <a:solidFill>
                  <a:srgbClr val="FFFFFF"/>
                </a:solidFill>
                <a:latin typeface="Planer" panose="020B0604020202020204" charset="0"/>
                <a:ea typeface="Open Sans"/>
                <a:cs typeface="Open Sans"/>
                <a:sym typeface="Open Sans"/>
              </a:rPr>
              <a:t>Walk</a:t>
            </a:r>
            <a:br>
              <a:rPr lang="en-GB" sz="4000" b="1" dirty="0">
                <a:solidFill>
                  <a:srgbClr val="FFFFFF"/>
                </a:solidFill>
                <a:latin typeface="Planer" panose="020B0604020202020204" charset="0"/>
                <a:ea typeface="Open Sans"/>
                <a:cs typeface="Open Sans"/>
                <a:sym typeface="Open Sans"/>
              </a:rPr>
            </a:br>
            <a:br>
              <a:rPr lang="en-GB" sz="4000" b="1" dirty="0">
                <a:solidFill>
                  <a:srgbClr val="FFFFFF"/>
                </a:solidFill>
                <a:latin typeface="Planer" panose="020B0604020202020204" charset="0"/>
                <a:ea typeface="Open Sans"/>
                <a:cs typeface="Open Sans"/>
                <a:sym typeface="Open Sans"/>
              </a:rPr>
            </a:br>
            <a:r>
              <a:rPr lang="en-GB" sz="4000" b="1" dirty="0">
                <a:solidFill>
                  <a:srgbClr val="FFFFFF"/>
                </a:solidFill>
                <a:latin typeface="Planer" panose="020B0604020202020204" charset="0"/>
                <a:ea typeface="Open Sans"/>
                <a:cs typeface="Open Sans"/>
                <a:sym typeface="Open Sans"/>
              </a:rPr>
              <a:t>Free!</a:t>
            </a:r>
            <a:endParaRPr lang="en" sz="4000" b="1" dirty="0">
              <a:solidFill>
                <a:srgbClr val="FFFFFF"/>
              </a:solidFill>
              <a:latin typeface="Planer" panose="020B0604020202020204" charset="0"/>
              <a:ea typeface="Open Sans"/>
              <a:cs typeface="Open Sans"/>
              <a:sym typeface="Open Sans"/>
            </a:endParaRPr>
          </a:p>
          <a:p>
            <a:pPr algn="ctr"/>
            <a:endParaRPr lang="en" sz="4000" b="1" dirty="0">
              <a:solidFill>
                <a:srgbClr val="FFFFFF"/>
              </a:solidFill>
              <a:latin typeface="Planer" panose="020B0604020202020204" charset="0"/>
              <a:ea typeface="Open Sans"/>
              <a:cs typeface="Open Sans"/>
              <a:sym typeface="Open Sans"/>
            </a:endParaRPr>
          </a:p>
        </p:txBody>
      </p:sp>
    </p:spTree>
    <p:extLst>
      <p:ext uri="{BB962C8B-B14F-4D97-AF65-F5344CB8AC3E}">
        <p14:creationId xmlns:p14="http://schemas.microsoft.com/office/powerpoint/2010/main" val="9940147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5400000">
            <a:off x="2842191" y="-5318692"/>
            <a:ext cx="12763501" cy="18447882"/>
            <a:chOff x="0" y="-38100"/>
            <a:chExt cx="3361580" cy="4858701"/>
          </a:xfrm>
        </p:grpSpPr>
        <p:sp>
          <p:nvSpPr>
            <p:cNvPr id="3" name="Freeform 3"/>
            <p:cNvSpPr/>
            <p:nvPr/>
          </p:nvSpPr>
          <p:spPr>
            <a:xfrm>
              <a:off x="652247" y="0"/>
              <a:ext cx="2709333" cy="4820601"/>
            </a:xfrm>
            <a:custGeom>
              <a:avLst/>
              <a:gdLst/>
              <a:ahLst/>
              <a:cxnLst/>
              <a:rect l="l" t="t" r="r" b="b"/>
              <a:pathLst>
                <a:path w="2709333" h="4820601">
                  <a:moveTo>
                    <a:pt x="0" y="0"/>
                  </a:moveTo>
                  <a:lnTo>
                    <a:pt x="2709333" y="0"/>
                  </a:lnTo>
                  <a:lnTo>
                    <a:pt x="2709333" y="4820601"/>
                  </a:lnTo>
                  <a:lnTo>
                    <a:pt x="0" y="4820601"/>
                  </a:lnTo>
                  <a:close/>
                </a:path>
              </a:pathLst>
            </a:custGeom>
            <a:solidFill>
              <a:srgbClr val="32245E">
                <a:alpha val="80000"/>
              </a:srgbClr>
            </a:solidFill>
          </p:spPr>
        </p:sp>
        <p:sp>
          <p:nvSpPr>
            <p:cNvPr id="4" name="TextBox 4"/>
            <p:cNvSpPr txBox="1"/>
            <p:nvPr/>
          </p:nvSpPr>
          <p:spPr>
            <a:xfrm>
              <a:off x="0" y="-38100"/>
              <a:ext cx="812800" cy="850900"/>
            </a:xfrm>
            <a:prstGeom prst="rect">
              <a:avLst/>
            </a:prstGeom>
          </p:spPr>
          <p:txBody>
            <a:bodyPr lIns="60960" tIns="60960" rIns="60960" bIns="60960" rtlCol="0" anchor="ctr"/>
            <a:lstStyle/>
            <a:p>
              <a:pPr algn="ctr">
                <a:lnSpc>
                  <a:spcPts val="2688"/>
                </a:lnSpc>
              </a:pPr>
              <a:endParaRPr/>
            </a:p>
            <a:p>
              <a:pPr algn="ctr">
                <a:lnSpc>
                  <a:spcPts val="2688"/>
                </a:lnSpc>
              </a:pPr>
              <a:endParaRPr/>
            </a:p>
            <a:p>
              <a:pPr algn="ctr">
                <a:lnSpc>
                  <a:spcPts val="2688"/>
                </a:lnSpc>
                <a:spcBef>
                  <a:spcPct val="0"/>
                </a:spcBef>
              </a:pPr>
              <a:endParaRPr/>
            </a:p>
          </p:txBody>
        </p:sp>
      </p:grpSp>
      <p:pic>
        <p:nvPicPr>
          <p:cNvPr id="9" name="Picture 9"/>
          <p:cNvPicPr>
            <a:picLocks noChangeAspect="1"/>
          </p:cNvPicPr>
          <p:nvPr/>
        </p:nvPicPr>
        <p:blipFill>
          <a:blip r:embed="rId3"/>
          <a:srcRect/>
          <a:stretch>
            <a:fillRect/>
          </a:stretch>
        </p:blipFill>
        <p:spPr>
          <a:xfrm>
            <a:off x="398578" y="8852487"/>
            <a:ext cx="2744232" cy="1017365"/>
          </a:xfrm>
          <a:prstGeom prst="rect">
            <a:avLst/>
          </a:prstGeom>
        </p:spPr>
      </p:pic>
      <p:sp>
        <p:nvSpPr>
          <p:cNvPr id="10" name="TextBox 9">
            <a:extLst>
              <a:ext uri="{FF2B5EF4-FFF2-40B4-BE49-F238E27FC236}">
                <a16:creationId xmlns:a16="http://schemas.microsoft.com/office/drawing/2014/main" id="{A5A0FA26-D01C-C3AA-B8D2-BDD5240D6214}"/>
              </a:ext>
            </a:extLst>
          </p:cNvPr>
          <p:cNvSpPr txBox="1"/>
          <p:nvPr/>
        </p:nvSpPr>
        <p:spPr>
          <a:xfrm>
            <a:off x="3695993" y="469046"/>
            <a:ext cx="10896013" cy="1446550"/>
          </a:xfrm>
          <a:prstGeom prst="rect">
            <a:avLst/>
          </a:prstGeom>
          <a:noFill/>
        </p:spPr>
        <p:txBody>
          <a:bodyPr wrap="square" rtlCol="0">
            <a:spAutoFit/>
          </a:bodyPr>
          <a:lstStyle/>
          <a:p>
            <a:pPr algn="ctr"/>
            <a:r>
              <a:rPr lang="en-GB" sz="8800" b="1" dirty="0">
                <a:solidFill>
                  <a:srgbClr val="FFFFFF"/>
                </a:solidFill>
                <a:latin typeface="Planer" panose="020B0604020202020204" charset="0"/>
              </a:rPr>
              <a:t>Car insurance…</a:t>
            </a:r>
          </a:p>
        </p:txBody>
      </p:sp>
      <p:sp>
        <p:nvSpPr>
          <p:cNvPr id="15" name="TextBox 14">
            <a:extLst>
              <a:ext uri="{FF2B5EF4-FFF2-40B4-BE49-F238E27FC236}">
                <a16:creationId xmlns:a16="http://schemas.microsoft.com/office/drawing/2014/main" id="{5C986000-4088-39C4-D3E4-0BC7F33AAD04}"/>
              </a:ext>
            </a:extLst>
          </p:cNvPr>
          <p:cNvSpPr txBox="1"/>
          <p:nvPr/>
        </p:nvSpPr>
        <p:spPr>
          <a:xfrm>
            <a:off x="2060423" y="6032302"/>
            <a:ext cx="2744232" cy="3785652"/>
          </a:xfrm>
          <a:prstGeom prst="rect">
            <a:avLst/>
          </a:prstGeom>
          <a:noFill/>
        </p:spPr>
        <p:txBody>
          <a:bodyPr wrap="square" rtlCol="0">
            <a:spAutoFit/>
          </a:bodyPr>
          <a:lstStyle/>
          <a:p>
            <a:pPr algn="ctr"/>
            <a:r>
              <a:rPr lang="en-GB" sz="4000" b="1" dirty="0">
                <a:solidFill>
                  <a:srgbClr val="FFFFFF"/>
                </a:solidFill>
                <a:latin typeface="Planer" panose="020B0604020202020204" charset="0"/>
                <a:ea typeface="Open Sans"/>
                <a:cs typeface="Open Sans"/>
                <a:sym typeface="Open Sans"/>
              </a:rPr>
              <a:t>Expensive car</a:t>
            </a:r>
          </a:p>
          <a:p>
            <a:pPr algn="ctr"/>
            <a:r>
              <a:rPr lang="en-GB" sz="4000" b="1" dirty="0">
                <a:solidFill>
                  <a:srgbClr val="FFFFFF"/>
                </a:solidFill>
                <a:latin typeface="Planer" panose="020B0604020202020204" charset="0"/>
                <a:ea typeface="Open Sans"/>
                <a:cs typeface="Open Sans"/>
                <a:sym typeface="Open Sans"/>
              </a:rPr>
              <a:t>£85 per month</a:t>
            </a:r>
            <a:endParaRPr lang="en" sz="4000" b="1" dirty="0">
              <a:solidFill>
                <a:srgbClr val="FFFFFF"/>
              </a:solidFill>
              <a:latin typeface="Planer" panose="020B0604020202020204" charset="0"/>
              <a:ea typeface="Open Sans"/>
              <a:cs typeface="Open Sans"/>
              <a:sym typeface="Open Sans"/>
            </a:endParaRPr>
          </a:p>
          <a:p>
            <a:pPr marL="342900" indent="-342900" algn="ctr">
              <a:buFont typeface="Arial" panose="020B0604020202020204" pitchFamily="34" charset="0"/>
              <a:buChar char="•"/>
            </a:pPr>
            <a:endParaRPr lang="en" sz="4000" b="1" dirty="0">
              <a:solidFill>
                <a:srgbClr val="FFFFFF"/>
              </a:solidFill>
              <a:latin typeface="Planer" panose="020B0604020202020204" charset="0"/>
              <a:ea typeface="Open Sans"/>
              <a:cs typeface="Open Sans"/>
              <a:sym typeface="Open Sans"/>
            </a:endParaRPr>
          </a:p>
          <a:p>
            <a:pPr algn="ctr"/>
            <a:endParaRPr lang="en" sz="4000" b="1" dirty="0">
              <a:solidFill>
                <a:srgbClr val="FFFFFF"/>
              </a:solidFill>
              <a:latin typeface="Planer" panose="020B0604020202020204" charset="0"/>
              <a:ea typeface="Open Sans"/>
              <a:cs typeface="Open Sans"/>
              <a:sym typeface="Open Sans"/>
            </a:endParaRPr>
          </a:p>
        </p:txBody>
      </p:sp>
      <p:sp>
        <p:nvSpPr>
          <p:cNvPr id="13" name="TextBox 12">
            <a:extLst>
              <a:ext uri="{FF2B5EF4-FFF2-40B4-BE49-F238E27FC236}">
                <a16:creationId xmlns:a16="http://schemas.microsoft.com/office/drawing/2014/main" id="{5FA17AEE-46BF-5F39-74B0-FA9FED26902A}"/>
              </a:ext>
            </a:extLst>
          </p:cNvPr>
          <p:cNvSpPr txBox="1"/>
          <p:nvPr/>
        </p:nvSpPr>
        <p:spPr>
          <a:xfrm>
            <a:off x="10421476" y="6032302"/>
            <a:ext cx="3194124" cy="3170099"/>
          </a:xfrm>
          <a:prstGeom prst="rect">
            <a:avLst/>
          </a:prstGeom>
          <a:noFill/>
        </p:spPr>
        <p:txBody>
          <a:bodyPr wrap="square" rtlCol="0">
            <a:spAutoFit/>
          </a:bodyPr>
          <a:lstStyle/>
          <a:p>
            <a:pPr algn="ctr"/>
            <a:r>
              <a:rPr lang="en-GB" sz="4000" b="1" dirty="0">
                <a:solidFill>
                  <a:srgbClr val="FFFFFF"/>
                </a:solidFill>
                <a:latin typeface="Planer" panose="020B0604020202020204" charset="0"/>
                <a:ea typeface="Open Sans"/>
                <a:cs typeface="Open Sans"/>
                <a:sym typeface="Open Sans"/>
              </a:rPr>
              <a:t>Bus</a:t>
            </a:r>
          </a:p>
          <a:p>
            <a:pPr algn="ctr"/>
            <a:endParaRPr lang="en-GB" sz="4000" b="1" dirty="0">
              <a:solidFill>
                <a:srgbClr val="FFFFFF"/>
              </a:solidFill>
              <a:latin typeface="Planer" panose="020B0604020202020204" charset="0"/>
              <a:ea typeface="Open Sans"/>
              <a:cs typeface="Open Sans"/>
              <a:sym typeface="Open Sans"/>
            </a:endParaRPr>
          </a:p>
          <a:p>
            <a:pPr algn="ctr"/>
            <a:r>
              <a:rPr lang="en-GB" sz="4000" b="1" dirty="0">
                <a:solidFill>
                  <a:srgbClr val="FFFFFF"/>
                </a:solidFill>
                <a:latin typeface="Planer" panose="020B0604020202020204" charset="0"/>
                <a:ea typeface="Open Sans"/>
                <a:cs typeface="Open Sans"/>
                <a:sym typeface="Open Sans"/>
              </a:rPr>
              <a:t>Free!</a:t>
            </a:r>
            <a:endParaRPr lang="en" sz="4000" b="1" dirty="0">
              <a:solidFill>
                <a:srgbClr val="FFFFFF"/>
              </a:solidFill>
              <a:latin typeface="Planer" panose="020B0604020202020204" charset="0"/>
              <a:ea typeface="Open Sans"/>
              <a:cs typeface="Open Sans"/>
              <a:sym typeface="Open Sans"/>
            </a:endParaRPr>
          </a:p>
          <a:p>
            <a:pPr marL="342900" indent="-342900" algn="ctr">
              <a:buFont typeface="Arial" panose="020B0604020202020204" pitchFamily="34" charset="0"/>
              <a:buChar char="•"/>
            </a:pPr>
            <a:endParaRPr lang="en" sz="4000" b="1" dirty="0">
              <a:solidFill>
                <a:srgbClr val="FFFFFF"/>
              </a:solidFill>
              <a:latin typeface="Planer" panose="020B0604020202020204" charset="0"/>
              <a:ea typeface="Open Sans"/>
              <a:cs typeface="Open Sans"/>
              <a:sym typeface="Open Sans"/>
            </a:endParaRPr>
          </a:p>
          <a:p>
            <a:pPr algn="ctr"/>
            <a:endParaRPr lang="en" sz="4000" b="1" dirty="0">
              <a:solidFill>
                <a:srgbClr val="FFFFFF"/>
              </a:solidFill>
              <a:latin typeface="Planer" panose="020B0604020202020204" charset="0"/>
              <a:ea typeface="Open Sans"/>
              <a:cs typeface="Open Sans"/>
              <a:sym typeface="Open Sans"/>
            </a:endParaRPr>
          </a:p>
        </p:txBody>
      </p:sp>
      <p:pic>
        <p:nvPicPr>
          <p:cNvPr id="14" name="Picture 13">
            <a:extLst>
              <a:ext uri="{FF2B5EF4-FFF2-40B4-BE49-F238E27FC236}">
                <a16:creationId xmlns:a16="http://schemas.microsoft.com/office/drawing/2014/main" id="{3B08D2FF-321B-3EA2-6749-D6655D2911E0}"/>
              </a:ext>
            </a:extLst>
          </p:cNvPr>
          <p:cNvPicPr>
            <a:picLocks noChangeAspect="1"/>
          </p:cNvPicPr>
          <p:nvPr/>
        </p:nvPicPr>
        <p:blipFill>
          <a:blip r:embed="rId4"/>
          <a:stretch>
            <a:fillRect/>
          </a:stretch>
        </p:blipFill>
        <p:spPr>
          <a:xfrm>
            <a:off x="5763684" y="2932191"/>
            <a:ext cx="4343400" cy="2714625"/>
          </a:xfrm>
          <a:prstGeom prst="rect">
            <a:avLst/>
          </a:prstGeom>
        </p:spPr>
      </p:pic>
      <p:pic>
        <p:nvPicPr>
          <p:cNvPr id="7" name="Picture 7"/>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2700000">
            <a:off x="-1526251" y="3850110"/>
            <a:ext cx="3556199" cy="3542864"/>
          </a:xfrm>
          <a:prstGeom prst="rect">
            <a:avLst/>
          </a:prstGeom>
        </p:spPr>
      </p:pic>
      <p:pic>
        <p:nvPicPr>
          <p:cNvPr id="17" name="Picture 16">
            <a:extLst>
              <a:ext uri="{FF2B5EF4-FFF2-40B4-BE49-F238E27FC236}">
                <a16:creationId xmlns:a16="http://schemas.microsoft.com/office/drawing/2014/main" id="{1F8F4152-6C99-0C04-2128-A572716FC638}"/>
              </a:ext>
            </a:extLst>
          </p:cNvPr>
          <p:cNvPicPr>
            <a:picLocks noChangeAspect="1"/>
          </p:cNvPicPr>
          <p:nvPr/>
        </p:nvPicPr>
        <p:blipFill>
          <a:blip r:embed="rId7"/>
          <a:stretch>
            <a:fillRect/>
          </a:stretch>
        </p:blipFill>
        <p:spPr>
          <a:xfrm>
            <a:off x="1932505" y="3124804"/>
            <a:ext cx="3801794" cy="2329397"/>
          </a:xfrm>
          <a:prstGeom prst="rect">
            <a:avLst/>
          </a:prstGeom>
        </p:spPr>
      </p:pic>
      <p:pic>
        <p:nvPicPr>
          <p:cNvPr id="21" name="Picture 20">
            <a:extLst>
              <a:ext uri="{FF2B5EF4-FFF2-40B4-BE49-F238E27FC236}">
                <a16:creationId xmlns:a16="http://schemas.microsoft.com/office/drawing/2014/main" id="{5BC29012-9A03-776E-37CD-04F347C07C64}"/>
              </a:ext>
            </a:extLst>
          </p:cNvPr>
          <p:cNvPicPr>
            <a:picLocks noChangeAspect="1"/>
          </p:cNvPicPr>
          <p:nvPr/>
        </p:nvPicPr>
        <p:blipFill>
          <a:blip r:embed="rId8"/>
          <a:stretch>
            <a:fillRect/>
          </a:stretch>
        </p:blipFill>
        <p:spPr>
          <a:xfrm>
            <a:off x="13929992" y="2784298"/>
            <a:ext cx="2169027" cy="3266686"/>
          </a:xfrm>
          <a:prstGeom prst="rect">
            <a:avLst/>
          </a:prstGeom>
        </p:spPr>
      </p:pic>
      <p:pic>
        <p:nvPicPr>
          <p:cNvPr id="19" name="Picture 18">
            <a:extLst>
              <a:ext uri="{FF2B5EF4-FFF2-40B4-BE49-F238E27FC236}">
                <a16:creationId xmlns:a16="http://schemas.microsoft.com/office/drawing/2014/main" id="{2A6EF493-893D-6794-744B-E37761BB2336}"/>
              </a:ext>
            </a:extLst>
          </p:cNvPr>
          <p:cNvPicPr>
            <a:picLocks noChangeAspect="1"/>
          </p:cNvPicPr>
          <p:nvPr/>
        </p:nvPicPr>
        <p:blipFill>
          <a:blip r:embed="rId9"/>
          <a:stretch>
            <a:fillRect/>
          </a:stretch>
        </p:blipFill>
        <p:spPr>
          <a:xfrm>
            <a:off x="10107084" y="2932191"/>
            <a:ext cx="3546887" cy="2714625"/>
          </a:xfrm>
          <a:prstGeom prst="rect">
            <a:avLst/>
          </a:prstGeom>
        </p:spPr>
      </p:pic>
      <p:pic>
        <p:nvPicPr>
          <p:cNvPr id="8" name="Picture 8"/>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2700000">
            <a:off x="16335018" y="3850110"/>
            <a:ext cx="3556199" cy="3542864"/>
          </a:xfrm>
          <a:prstGeom prst="rect">
            <a:avLst/>
          </a:prstGeom>
        </p:spPr>
      </p:pic>
      <p:sp>
        <p:nvSpPr>
          <p:cNvPr id="22" name="TextBox 21">
            <a:extLst>
              <a:ext uri="{FF2B5EF4-FFF2-40B4-BE49-F238E27FC236}">
                <a16:creationId xmlns:a16="http://schemas.microsoft.com/office/drawing/2014/main" id="{73736531-05FF-3009-F52C-EFB39C5A1671}"/>
              </a:ext>
            </a:extLst>
          </p:cNvPr>
          <p:cNvSpPr txBox="1"/>
          <p:nvPr/>
        </p:nvSpPr>
        <p:spPr>
          <a:xfrm>
            <a:off x="6422326" y="6032302"/>
            <a:ext cx="3026115" cy="3785652"/>
          </a:xfrm>
          <a:prstGeom prst="rect">
            <a:avLst/>
          </a:prstGeom>
          <a:noFill/>
        </p:spPr>
        <p:txBody>
          <a:bodyPr wrap="square" rtlCol="0">
            <a:spAutoFit/>
          </a:bodyPr>
          <a:lstStyle/>
          <a:p>
            <a:pPr algn="ctr"/>
            <a:r>
              <a:rPr lang="en-GB" sz="4000" b="1" dirty="0">
                <a:solidFill>
                  <a:srgbClr val="FFFFFF"/>
                </a:solidFill>
                <a:latin typeface="Planer" panose="020B0604020202020204" charset="0"/>
                <a:ea typeface="Open Sans"/>
                <a:cs typeface="Open Sans"/>
                <a:sym typeface="Open Sans"/>
              </a:rPr>
              <a:t>Second hand car</a:t>
            </a:r>
          </a:p>
          <a:p>
            <a:pPr algn="ctr"/>
            <a:r>
              <a:rPr lang="en-GB" sz="4000" b="1" dirty="0">
                <a:solidFill>
                  <a:srgbClr val="FFFFFF"/>
                </a:solidFill>
                <a:latin typeface="Planer" panose="020B0604020202020204" charset="0"/>
                <a:ea typeface="Open Sans"/>
                <a:cs typeface="Open Sans"/>
                <a:sym typeface="Open Sans"/>
              </a:rPr>
              <a:t>£50 per month</a:t>
            </a:r>
            <a:endParaRPr lang="en" sz="4000" b="1" dirty="0">
              <a:solidFill>
                <a:srgbClr val="FFFFFF"/>
              </a:solidFill>
              <a:latin typeface="Planer" panose="020B0604020202020204" charset="0"/>
              <a:ea typeface="Open Sans"/>
              <a:cs typeface="Open Sans"/>
              <a:sym typeface="Open Sans"/>
            </a:endParaRPr>
          </a:p>
          <a:p>
            <a:pPr marL="342900" indent="-342900" algn="ctr">
              <a:buFont typeface="Arial" panose="020B0604020202020204" pitchFamily="34" charset="0"/>
              <a:buChar char="•"/>
            </a:pPr>
            <a:endParaRPr lang="en" sz="4000" b="1" dirty="0">
              <a:solidFill>
                <a:srgbClr val="FFFFFF"/>
              </a:solidFill>
              <a:latin typeface="Planer" panose="020B0604020202020204" charset="0"/>
              <a:ea typeface="Open Sans"/>
              <a:cs typeface="Open Sans"/>
              <a:sym typeface="Open Sans"/>
            </a:endParaRPr>
          </a:p>
          <a:p>
            <a:pPr algn="ctr"/>
            <a:endParaRPr lang="en" sz="4000" b="1" dirty="0">
              <a:solidFill>
                <a:srgbClr val="FFFFFF"/>
              </a:solidFill>
              <a:latin typeface="Planer" panose="020B0604020202020204" charset="0"/>
              <a:ea typeface="Open Sans"/>
              <a:cs typeface="Open Sans"/>
              <a:sym typeface="Open Sans"/>
            </a:endParaRPr>
          </a:p>
        </p:txBody>
      </p:sp>
      <p:sp>
        <p:nvSpPr>
          <p:cNvPr id="23" name="TextBox 22">
            <a:extLst>
              <a:ext uri="{FF2B5EF4-FFF2-40B4-BE49-F238E27FC236}">
                <a16:creationId xmlns:a16="http://schemas.microsoft.com/office/drawing/2014/main" id="{53FC7E0D-796F-2239-B99F-EEDDC67B7751}"/>
              </a:ext>
            </a:extLst>
          </p:cNvPr>
          <p:cNvSpPr txBox="1"/>
          <p:nvPr/>
        </p:nvSpPr>
        <p:spPr>
          <a:xfrm>
            <a:off x="13559166" y="6050984"/>
            <a:ext cx="3194124" cy="2554545"/>
          </a:xfrm>
          <a:prstGeom prst="rect">
            <a:avLst/>
          </a:prstGeom>
          <a:noFill/>
        </p:spPr>
        <p:txBody>
          <a:bodyPr wrap="square" rtlCol="0">
            <a:spAutoFit/>
          </a:bodyPr>
          <a:lstStyle/>
          <a:p>
            <a:pPr algn="ctr"/>
            <a:r>
              <a:rPr lang="en-GB" sz="4000" b="1" dirty="0">
                <a:solidFill>
                  <a:srgbClr val="FFFFFF"/>
                </a:solidFill>
                <a:latin typeface="Planer" panose="020B0604020202020204" charset="0"/>
                <a:ea typeface="Open Sans"/>
                <a:cs typeface="Open Sans"/>
                <a:sym typeface="Open Sans"/>
              </a:rPr>
              <a:t>Walk</a:t>
            </a:r>
            <a:br>
              <a:rPr lang="en-GB" sz="4000" b="1" dirty="0">
                <a:solidFill>
                  <a:srgbClr val="FFFFFF"/>
                </a:solidFill>
                <a:latin typeface="Planer" panose="020B0604020202020204" charset="0"/>
                <a:ea typeface="Open Sans"/>
                <a:cs typeface="Open Sans"/>
                <a:sym typeface="Open Sans"/>
              </a:rPr>
            </a:br>
            <a:br>
              <a:rPr lang="en-GB" sz="4000" b="1" dirty="0">
                <a:solidFill>
                  <a:srgbClr val="FFFFFF"/>
                </a:solidFill>
                <a:latin typeface="Planer" panose="020B0604020202020204" charset="0"/>
                <a:ea typeface="Open Sans"/>
                <a:cs typeface="Open Sans"/>
                <a:sym typeface="Open Sans"/>
              </a:rPr>
            </a:br>
            <a:r>
              <a:rPr lang="en-GB" sz="4000" b="1" dirty="0">
                <a:solidFill>
                  <a:srgbClr val="FFFFFF"/>
                </a:solidFill>
                <a:latin typeface="Planer" panose="020B0604020202020204" charset="0"/>
                <a:ea typeface="Open Sans"/>
                <a:cs typeface="Open Sans"/>
                <a:sym typeface="Open Sans"/>
              </a:rPr>
              <a:t>Free!</a:t>
            </a:r>
            <a:endParaRPr lang="en" sz="4000" b="1" dirty="0">
              <a:solidFill>
                <a:srgbClr val="FFFFFF"/>
              </a:solidFill>
              <a:latin typeface="Planer" panose="020B0604020202020204" charset="0"/>
              <a:ea typeface="Open Sans"/>
              <a:cs typeface="Open Sans"/>
              <a:sym typeface="Open Sans"/>
            </a:endParaRPr>
          </a:p>
          <a:p>
            <a:pPr algn="ctr"/>
            <a:endParaRPr lang="en" sz="4000" b="1" dirty="0">
              <a:solidFill>
                <a:srgbClr val="FFFFFF"/>
              </a:solidFill>
              <a:latin typeface="Planer" panose="020B0604020202020204" charset="0"/>
              <a:ea typeface="Open Sans"/>
              <a:cs typeface="Open Sans"/>
              <a:sym typeface="Open Sans"/>
            </a:endParaRPr>
          </a:p>
        </p:txBody>
      </p:sp>
    </p:spTree>
    <p:extLst>
      <p:ext uri="{BB962C8B-B14F-4D97-AF65-F5344CB8AC3E}">
        <p14:creationId xmlns:p14="http://schemas.microsoft.com/office/powerpoint/2010/main" val="6354146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5400000">
            <a:off x="2826951" y="-5318692"/>
            <a:ext cx="12763501" cy="18447882"/>
            <a:chOff x="0" y="-38100"/>
            <a:chExt cx="3361580" cy="4858701"/>
          </a:xfrm>
        </p:grpSpPr>
        <p:sp>
          <p:nvSpPr>
            <p:cNvPr id="3" name="Freeform 3"/>
            <p:cNvSpPr/>
            <p:nvPr/>
          </p:nvSpPr>
          <p:spPr>
            <a:xfrm>
              <a:off x="652247" y="0"/>
              <a:ext cx="2709333" cy="4820601"/>
            </a:xfrm>
            <a:custGeom>
              <a:avLst/>
              <a:gdLst/>
              <a:ahLst/>
              <a:cxnLst/>
              <a:rect l="l" t="t" r="r" b="b"/>
              <a:pathLst>
                <a:path w="2709333" h="4820601">
                  <a:moveTo>
                    <a:pt x="0" y="0"/>
                  </a:moveTo>
                  <a:lnTo>
                    <a:pt x="2709333" y="0"/>
                  </a:lnTo>
                  <a:lnTo>
                    <a:pt x="2709333" y="4820601"/>
                  </a:lnTo>
                  <a:lnTo>
                    <a:pt x="0" y="4820601"/>
                  </a:lnTo>
                  <a:close/>
                </a:path>
              </a:pathLst>
            </a:custGeom>
            <a:solidFill>
              <a:srgbClr val="32245E">
                <a:alpha val="80000"/>
              </a:srgbClr>
            </a:solidFill>
          </p:spPr>
        </p:sp>
        <p:sp>
          <p:nvSpPr>
            <p:cNvPr id="4" name="TextBox 4"/>
            <p:cNvSpPr txBox="1"/>
            <p:nvPr/>
          </p:nvSpPr>
          <p:spPr>
            <a:xfrm>
              <a:off x="0" y="-38100"/>
              <a:ext cx="812800" cy="850900"/>
            </a:xfrm>
            <a:prstGeom prst="rect">
              <a:avLst/>
            </a:prstGeom>
          </p:spPr>
          <p:txBody>
            <a:bodyPr lIns="60960" tIns="60960" rIns="60960" bIns="60960" rtlCol="0" anchor="ctr"/>
            <a:lstStyle/>
            <a:p>
              <a:pPr algn="ctr">
                <a:lnSpc>
                  <a:spcPts val="2688"/>
                </a:lnSpc>
              </a:pPr>
              <a:endParaRPr/>
            </a:p>
            <a:p>
              <a:pPr algn="ctr">
                <a:lnSpc>
                  <a:spcPts val="2688"/>
                </a:lnSpc>
              </a:pPr>
              <a:endParaRPr/>
            </a:p>
            <a:p>
              <a:pPr algn="ctr">
                <a:lnSpc>
                  <a:spcPts val="2688"/>
                </a:lnSpc>
                <a:spcBef>
                  <a:spcPct val="0"/>
                </a:spcBef>
              </a:pPr>
              <a:endParaRPr/>
            </a:p>
          </p:txBody>
        </p:sp>
      </p:grpSp>
      <p:pic>
        <p:nvPicPr>
          <p:cNvPr id="9" name="Picture 9"/>
          <p:cNvPicPr>
            <a:picLocks noChangeAspect="1"/>
          </p:cNvPicPr>
          <p:nvPr/>
        </p:nvPicPr>
        <p:blipFill>
          <a:blip r:embed="rId3"/>
          <a:srcRect/>
          <a:stretch>
            <a:fillRect/>
          </a:stretch>
        </p:blipFill>
        <p:spPr>
          <a:xfrm>
            <a:off x="398578" y="8852487"/>
            <a:ext cx="2744232" cy="1017365"/>
          </a:xfrm>
          <a:prstGeom prst="rect">
            <a:avLst/>
          </a:prstGeom>
        </p:spPr>
      </p:pic>
      <p:sp>
        <p:nvSpPr>
          <p:cNvPr id="10" name="TextBox 9">
            <a:extLst>
              <a:ext uri="{FF2B5EF4-FFF2-40B4-BE49-F238E27FC236}">
                <a16:creationId xmlns:a16="http://schemas.microsoft.com/office/drawing/2014/main" id="{A5A0FA26-D01C-C3AA-B8D2-BDD5240D6214}"/>
              </a:ext>
            </a:extLst>
          </p:cNvPr>
          <p:cNvSpPr txBox="1"/>
          <p:nvPr/>
        </p:nvSpPr>
        <p:spPr>
          <a:xfrm>
            <a:off x="3695993" y="469046"/>
            <a:ext cx="10896013" cy="1446550"/>
          </a:xfrm>
          <a:prstGeom prst="rect">
            <a:avLst/>
          </a:prstGeom>
          <a:noFill/>
        </p:spPr>
        <p:txBody>
          <a:bodyPr wrap="square" rtlCol="0">
            <a:spAutoFit/>
          </a:bodyPr>
          <a:lstStyle/>
          <a:p>
            <a:pPr algn="ctr"/>
            <a:r>
              <a:rPr lang="en-GB" sz="8800" b="1" dirty="0">
                <a:solidFill>
                  <a:srgbClr val="FFFFFF"/>
                </a:solidFill>
                <a:latin typeface="Planer" panose="020B0604020202020204" charset="0"/>
              </a:rPr>
              <a:t>Fuel…</a:t>
            </a:r>
          </a:p>
        </p:txBody>
      </p:sp>
      <p:sp>
        <p:nvSpPr>
          <p:cNvPr id="15" name="TextBox 14">
            <a:extLst>
              <a:ext uri="{FF2B5EF4-FFF2-40B4-BE49-F238E27FC236}">
                <a16:creationId xmlns:a16="http://schemas.microsoft.com/office/drawing/2014/main" id="{5C986000-4088-39C4-D3E4-0BC7F33AAD04}"/>
              </a:ext>
            </a:extLst>
          </p:cNvPr>
          <p:cNvSpPr txBox="1"/>
          <p:nvPr/>
        </p:nvSpPr>
        <p:spPr>
          <a:xfrm>
            <a:off x="2060423" y="6032302"/>
            <a:ext cx="2744232" cy="3785652"/>
          </a:xfrm>
          <a:prstGeom prst="rect">
            <a:avLst/>
          </a:prstGeom>
          <a:noFill/>
        </p:spPr>
        <p:txBody>
          <a:bodyPr wrap="square" rtlCol="0">
            <a:spAutoFit/>
          </a:bodyPr>
          <a:lstStyle/>
          <a:p>
            <a:pPr algn="ctr"/>
            <a:r>
              <a:rPr lang="en-GB" sz="4000" b="1" dirty="0">
                <a:solidFill>
                  <a:srgbClr val="FFFFFF"/>
                </a:solidFill>
                <a:latin typeface="Planer" panose="020B0604020202020204" charset="0"/>
                <a:ea typeface="Open Sans"/>
                <a:cs typeface="Open Sans"/>
                <a:sym typeface="Open Sans"/>
              </a:rPr>
              <a:t>Expensive car</a:t>
            </a:r>
          </a:p>
          <a:p>
            <a:pPr algn="ctr"/>
            <a:r>
              <a:rPr lang="en-GB" sz="4000" b="1" dirty="0">
                <a:solidFill>
                  <a:srgbClr val="FFFFFF"/>
                </a:solidFill>
                <a:latin typeface="Planer" panose="020B0604020202020204" charset="0"/>
                <a:ea typeface="Open Sans"/>
                <a:cs typeface="Open Sans"/>
                <a:sym typeface="Open Sans"/>
              </a:rPr>
              <a:t>£100 per month</a:t>
            </a:r>
            <a:endParaRPr lang="en" sz="4000" b="1" dirty="0">
              <a:solidFill>
                <a:srgbClr val="FFFFFF"/>
              </a:solidFill>
              <a:latin typeface="Planer" panose="020B0604020202020204" charset="0"/>
              <a:ea typeface="Open Sans"/>
              <a:cs typeface="Open Sans"/>
              <a:sym typeface="Open Sans"/>
            </a:endParaRPr>
          </a:p>
          <a:p>
            <a:pPr marL="342900" indent="-342900" algn="ctr">
              <a:buFont typeface="Arial" panose="020B0604020202020204" pitchFamily="34" charset="0"/>
              <a:buChar char="•"/>
            </a:pPr>
            <a:endParaRPr lang="en" sz="4000" b="1" dirty="0">
              <a:solidFill>
                <a:srgbClr val="FFFFFF"/>
              </a:solidFill>
              <a:latin typeface="Planer" panose="020B0604020202020204" charset="0"/>
              <a:ea typeface="Open Sans"/>
              <a:cs typeface="Open Sans"/>
              <a:sym typeface="Open Sans"/>
            </a:endParaRPr>
          </a:p>
          <a:p>
            <a:pPr algn="ctr"/>
            <a:endParaRPr lang="en" sz="4000" b="1" dirty="0">
              <a:solidFill>
                <a:srgbClr val="FFFFFF"/>
              </a:solidFill>
              <a:latin typeface="Planer" panose="020B0604020202020204" charset="0"/>
              <a:ea typeface="Open Sans"/>
              <a:cs typeface="Open Sans"/>
              <a:sym typeface="Open Sans"/>
            </a:endParaRPr>
          </a:p>
        </p:txBody>
      </p:sp>
      <p:sp>
        <p:nvSpPr>
          <p:cNvPr id="13" name="TextBox 12">
            <a:extLst>
              <a:ext uri="{FF2B5EF4-FFF2-40B4-BE49-F238E27FC236}">
                <a16:creationId xmlns:a16="http://schemas.microsoft.com/office/drawing/2014/main" id="{5FA17AEE-46BF-5F39-74B0-FA9FED26902A}"/>
              </a:ext>
            </a:extLst>
          </p:cNvPr>
          <p:cNvSpPr txBox="1"/>
          <p:nvPr/>
        </p:nvSpPr>
        <p:spPr>
          <a:xfrm>
            <a:off x="10421476" y="6032302"/>
            <a:ext cx="3194124" cy="3170099"/>
          </a:xfrm>
          <a:prstGeom prst="rect">
            <a:avLst/>
          </a:prstGeom>
          <a:noFill/>
        </p:spPr>
        <p:txBody>
          <a:bodyPr wrap="square" rtlCol="0">
            <a:spAutoFit/>
          </a:bodyPr>
          <a:lstStyle/>
          <a:p>
            <a:pPr algn="ctr"/>
            <a:r>
              <a:rPr lang="en-GB" sz="4000" b="1" dirty="0">
                <a:solidFill>
                  <a:srgbClr val="FFFFFF"/>
                </a:solidFill>
                <a:latin typeface="Planer" panose="020B0604020202020204" charset="0"/>
                <a:ea typeface="Open Sans"/>
                <a:cs typeface="Open Sans"/>
                <a:sym typeface="Open Sans"/>
              </a:rPr>
              <a:t>Bus</a:t>
            </a:r>
          </a:p>
          <a:p>
            <a:pPr algn="ctr"/>
            <a:endParaRPr lang="en-GB" sz="4000" b="1" dirty="0">
              <a:solidFill>
                <a:srgbClr val="FFFFFF"/>
              </a:solidFill>
              <a:latin typeface="Planer" panose="020B0604020202020204" charset="0"/>
              <a:ea typeface="Open Sans"/>
              <a:cs typeface="Open Sans"/>
              <a:sym typeface="Open Sans"/>
            </a:endParaRPr>
          </a:p>
          <a:p>
            <a:pPr algn="ctr"/>
            <a:r>
              <a:rPr lang="en-GB" sz="4000" b="1" dirty="0">
                <a:solidFill>
                  <a:srgbClr val="FFFFFF"/>
                </a:solidFill>
                <a:latin typeface="Planer" panose="020B0604020202020204" charset="0"/>
                <a:ea typeface="Open Sans"/>
                <a:cs typeface="Open Sans"/>
                <a:sym typeface="Open Sans"/>
              </a:rPr>
              <a:t>Free!</a:t>
            </a:r>
            <a:endParaRPr lang="en" sz="4000" b="1" dirty="0">
              <a:solidFill>
                <a:srgbClr val="FFFFFF"/>
              </a:solidFill>
              <a:latin typeface="Planer" panose="020B0604020202020204" charset="0"/>
              <a:ea typeface="Open Sans"/>
              <a:cs typeface="Open Sans"/>
              <a:sym typeface="Open Sans"/>
            </a:endParaRPr>
          </a:p>
          <a:p>
            <a:pPr marL="342900" indent="-342900" algn="ctr">
              <a:buFont typeface="Arial" panose="020B0604020202020204" pitchFamily="34" charset="0"/>
              <a:buChar char="•"/>
            </a:pPr>
            <a:endParaRPr lang="en" sz="4000" b="1" dirty="0">
              <a:solidFill>
                <a:srgbClr val="FFFFFF"/>
              </a:solidFill>
              <a:latin typeface="Planer" panose="020B0604020202020204" charset="0"/>
              <a:ea typeface="Open Sans"/>
              <a:cs typeface="Open Sans"/>
              <a:sym typeface="Open Sans"/>
            </a:endParaRPr>
          </a:p>
          <a:p>
            <a:pPr algn="ctr"/>
            <a:endParaRPr lang="en" sz="4000" b="1" dirty="0">
              <a:solidFill>
                <a:srgbClr val="FFFFFF"/>
              </a:solidFill>
              <a:latin typeface="Planer" panose="020B0604020202020204" charset="0"/>
              <a:ea typeface="Open Sans"/>
              <a:cs typeface="Open Sans"/>
              <a:sym typeface="Open Sans"/>
            </a:endParaRPr>
          </a:p>
        </p:txBody>
      </p:sp>
      <p:pic>
        <p:nvPicPr>
          <p:cNvPr id="14" name="Picture 13">
            <a:extLst>
              <a:ext uri="{FF2B5EF4-FFF2-40B4-BE49-F238E27FC236}">
                <a16:creationId xmlns:a16="http://schemas.microsoft.com/office/drawing/2014/main" id="{3B08D2FF-321B-3EA2-6749-D6655D2911E0}"/>
              </a:ext>
            </a:extLst>
          </p:cNvPr>
          <p:cNvPicPr>
            <a:picLocks noChangeAspect="1"/>
          </p:cNvPicPr>
          <p:nvPr/>
        </p:nvPicPr>
        <p:blipFill>
          <a:blip r:embed="rId4"/>
          <a:stretch>
            <a:fillRect/>
          </a:stretch>
        </p:blipFill>
        <p:spPr>
          <a:xfrm>
            <a:off x="5763684" y="2932191"/>
            <a:ext cx="4343400" cy="2714625"/>
          </a:xfrm>
          <a:prstGeom prst="rect">
            <a:avLst/>
          </a:prstGeom>
        </p:spPr>
      </p:pic>
      <p:pic>
        <p:nvPicPr>
          <p:cNvPr id="7" name="Picture 7"/>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2700000">
            <a:off x="-1526251" y="3850110"/>
            <a:ext cx="3556199" cy="3542864"/>
          </a:xfrm>
          <a:prstGeom prst="rect">
            <a:avLst/>
          </a:prstGeom>
        </p:spPr>
      </p:pic>
      <p:pic>
        <p:nvPicPr>
          <p:cNvPr id="17" name="Picture 16">
            <a:extLst>
              <a:ext uri="{FF2B5EF4-FFF2-40B4-BE49-F238E27FC236}">
                <a16:creationId xmlns:a16="http://schemas.microsoft.com/office/drawing/2014/main" id="{1F8F4152-6C99-0C04-2128-A572716FC638}"/>
              </a:ext>
            </a:extLst>
          </p:cNvPr>
          <p:cNvPicPr>
            <a:picLocks noChangeAspect="1"/>
          </p:cNvPicPr>
          <p:nvPr/>
        </p:nvPicPr>
        <p:blipFill>
          <a:blip r:embed="rId7"/>
          <a:stretch>
            <a:fillRect/>
          </a:stretch>
        </p:blipFill>
        <p:spPr>
          <a:xfrm>
            <a:off x="1932505" y="3124804"/>
            <a:ext cx="3801794" cy="2329397"/>
          </a:xfrm>
          <a:prstGeom prst="rect">
            <a:avLst/>
          </a:prstGeom>
        </p:spPr>
      </p:pic>
      <p:pic>
        <p:nvPicPr>
          <p:cNvPr id="21" name="Picture 20">
            <a:extLst>
              <a:ext uri="{FF2B5EF4-FFF2-40B4-BE49-F238E27FC236}">
                <a16:creationId xmlns:a16="http://schemas.microsoft.com/office/drawing/2014/main" id="{5BC29012-9A03-776E-37CD-04F347C07C64}"/>
              </a:ext>
            </a:extLst>
          </p:cNvPr>
          <p:cNvPicPr>
            <a:picLocks noChangeAspect="1"/>
          </p:cNvPicPr>
          <p:nvPr/>
        </p:nvPicPr>
        <p:blipFill>
          <a:blip r:embed="rId8"/>
          <a:stretch>
            <a:fillRect/>
          </a:stretch>
        </p:blipFill>
        <p:spPr>
          <a:xfrm>
            <a:off x="13929992" y="2784298"/>
            <a:ext cx="2169027" cy="3266686"/>
          </a:xfrm>
          <a:prstGeom prst="rect">
            <a:avLst/>
          </a:prstGeom>
        </p:spPr>
      </p:pic>
      <p:pic>
        <p:nvPicPr>
          <p:cNvPr id="19" name="Picture 18">
            <a:extLst>
              <a:ext uri="{FF2B5EF4-FFF2-40B4-BE49-F238E27FC236}">
                <a16:creationId xmlns:a16="http://schemas.microsoft.com/office/drawing/2014/main" id="{2A6EF493-893D-6794-744B-E37761BB2336}"/>
              </a:ext>
            </a:extLst>
          </p:cNvPr>
          <p:cNvPicPr>
            <a:picLocks noChangeAspect="1"/>
          </p:cNvPicPr>
          <p:nvPr/>
        </p:nvPicPr>
        <p:blipFill>
          <a:blip r:embed="rId9"/>
          <a:stretch>
            <a:fillRect/>
          </a:stretch>
        </p:blipFill>
        <p:spPr>
          <a:xfrm>
            <a:off x="10107084" y="2932191"/>
            <a:ext cx="3546887" cy="2714625"/>
          </a:xfrm>
          <a:prstGeom prst="rect">
            <a:avLst/>
          </a:prstGeom>
        </p:spPr>
      </p:pic>
      <p:pic>
        <p:nvPicPr>
          <p:cNvPr id="8" name="Picture 8"/>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2700000">
            <a:off x="16335018" y="3850110"/>
            <a:ext cx="3556199" cy="3542864"/>
          </a:xfrm>
          <a:prstGeom prst="rect">
            <a:avLst/>
          </a:prstGeom>
        </p:spPr>
      </p:pic>
      <p:sp>
        <p:nvSpPr>
          <p:cNvPr id="22" name="TextBox 21">
            <a:extLst>
              <a:ext uri="{FF2B5EF4-FFF2-40B4-BE49-F238E27FC236}">
                <a16:creationId xmlns:a16="http://schemas.microsoft.com/office/drawing/2014/main" id="{73736531-05FF-3009-F52C-EFB39C5A1671}"/>
              </a:ext>
            </a:extLst>
          </p:cNvPr>
          <p:cNvSpPr txBox="1"/>
          <p:nvPr/>
        </p:nvSpPr>
        <p:spPr>
          <a:xfrm>
            <a:off x="6494337" y="6028883"/>
            <a:ext cx="2882093" cy="3785652"/>
          </a:xfrm>
          <a:prstGeom prst="rect">
            <a:avLst/>
          </a:prstGeom>
          <a:noFill/>
        </p:spPr>
        <p:txBody>
          <a:bodyPr wrap="square" rtlCol="0">
            <a:spAutoFit/>
          </a:bodyPr>
          <a:lstStyle/>
          <a:p>
            <a:pPr algn="ctr"/>
            <a:r>
              <a:rPr lang="en-GB" sz="4000" b="1" dirty="0">
                <a:solidFill>
                  <a:srgbClr val="FFFFFF"/>
                </a:solidFill>
                <a:latin typeface="Planer" panose="020B0604020202020204" charset="0"/>
                <a:ea typeface="Open Sans"/>
                <a:cs typeface="Open Sans"/>
                <a:sym typeface="Open Sans"/>
              </a:rPr>
              <a:t>Second hand car</a:t>
            </a:r>
          </a:p>
          <a:p>
            <a:pPr algn="ctr"/>
            <a:r>
              <a:rPr lang="en-GB" sz="4000" b="1" dirty="0">
                <a:solidFill>
                  <a:srgbClr val="FFFFFF"/>
                </a:solidFill>
                <a:latin typeface="Planer" panose="020B0604020202020204" charset="0"/>
                <a:ea typeface="Open Sans"/>
                <a:cs typeface="Open Sans"/>
                <a:sym typeface="Open Sans"/>
              </a:rPr>
              <a:t>£75 per month</a:t>
            </a:r>
            <a:endParaRPr lang="en" sz="4000" b="1" dirty="0">
              <a:solidFill>
                <a:srgbClr val="FFFFFF"/>
              </a:solidFill>
              <a:latin typeface="Planer" panose="020B0604020202020204" charset="0"/>
              <a:ea typeface="Open Sans"/>
              <a:cs typeface="Open Sans"/>
              <a:sym typeface="Open Sans"/>
            </a:endParaRPr>
          </a:p>
          <a:p>
            <a:pPr marL="342900" indent="-342900" algn="ctr">
              <a:buFont typeface="Arial" panose="020B0604020202020204" pitchFamily="34" charset="0"/>
              <a:buChar char="•"/>
            </a:pPr>
            <a:endParaRPr lang="en" sz="4000" b="1" dirty="0">
              <a:solidFill>
                <a:srgbClr val="FFFFFF"/>
              </a:solidFill>
              <a:latin typeface="Planer" panose="020B0604020202020204" charset="0"/>
              <a:ea typeface="Open Sans"/>
              <a:cs typeface="Open Sans"/>
              <a:sym typeface="Open Sans"/>
            </a:endParaRPr>
          </a:p>
          <a:p>
            <a:pPr algn="ctr"/>
            <a:endParaRPr lang="en" sz="4000" b="1" dirty="0">
              <a:solidFill>
                <a:srgbClr val="FFFFFF"/>
              </a:solidFill>
              <a:latin typeface="Planer" panose="020B0604020202020204" charset="0"/>
              <a:ea typeface="Open Sans"/>
              <a:cs typeface="Open Sans"/>
              <a:sym typeface="Open Sans"/>
            </a:endParaRPr>
          </a:p>
        </p:txBody>
      </p:sp>
      <p:sp>
        <p:nvSpPr>
          <p:cNvPr id="23" name="TextBox 22">
            <a:extLst>
              <a:ext uri="{FF2B5EF4-FFF2-40B4-BE49-F238E27FC236}">
                <a16:creationId xmlns:a16="http://schemas.microsoft.com/office/drawing/2014/main" id="{53FC7E0D-796F-2239-B99F-EEDDC67B7751}"/>
              </a:ext>
            </a:extLst>
          </p:cNvPr>
          <p:cNvSpPr txBox="1"/>
          <p:nvPr/>
        </p:nvSpPr>
        <p:spPr>
          <a:xfrm>
            <a:off x="13559166" y="6050984"/>
            <a:ext cx="3194124" cy="2554545"/>
          </a:xfrm>
          <a:prstGeom prst="rect">
            <a:avLst/>
          </a:prstGeom>
          <a:noFill/>
        </p:spPr>
        <p:txBody>
          <a:bodyPr wrap="square" rtlCol="0">
            <a:spAutoFit/>
          </a:bodyPr>
          <a:lstStyle/>
          <a:p>
            <a:pPr algn="ctr"/>
            <a:r>
              <a:rPr lang="en-GB" sz="4000" b="1" dirty="0">
                <a:solidFill>
                  <a:srgbClr val="FFFFFF"/>
                </a:solidFill>
                <a:latin typeface="Planer" panose="020B0604020202020204" charset="0"/>
                <a:ea typeface="Open Sans"/>
                <a:cs typeface="Open Sans"/>
                <a:sym typeface="Open Sans"/>
              </a:rPr>
              <a:t>Walk</a:t>
            </a:r>
            <a:br>
              <a:rPr lang="en-GB" sz="4000" b="1" dirty="0">
                <a:solidFill>
                  <a:srgbClr val="FFFFFF"/>
                </a:solidFill>
                <a:latin typeface="Planer" panose="020B0604020202020204" charset="0"/>
                <a:ea typeface="Open Sans"/>
                <a:cs typeface="Open Sans"/>
                <a:sym typeface="Open Sans"/>
              </a:rPr>
            </a:br>
            <a:br>
              <a:rPr lang="en-GB" sz="4000" b="1" dirty="0">
                <a:solidFill>
                  <a:srgbClr val="FFFFFF"/>
                </a:solidFill>
                <a:latin typeface="Planer" panose="020B0604020202020204" charset="0"/>
                <a:ea typeface="Open Sans"/>
                <a:cs typeface="Open Sans"/>
                <a:sym typeface="Open Sans"/>
              </a:rPr>
            </a:br>
            <a:r>
              <a:rPr lang="en-GB" sz="4000" b="1" dirty="0">
                <a:solidFill>
                  <a:srgbClr val="FFFFFF"/>
                </a:solidFill>
                <a:latin typeface="Planer" panose="020B0604020202020204" charset="0"/>
                <a:ea typeface="Open Sans"/>
                <a:cs typeface="Open Sans"/>
                <a:sym typeface="Open Sans"/>
              </a:rPr>
              <a:t>Free!</a:t>
            </a:r>
            <a:endParaRPr lang="en" sz="4000" b="1" dirty="0">
              <a:solidFill>
                <a:srgbClr val="FFFFFF"/>
              </a:solidFill>
              <a:latin typeface="Planer" panose="020B0604020202020204" charset="0"/>
              <a:ea typeface="Open Sans"/>
              <a:cs typeface="Open Sans"/>
              <a:sym typeface="Open Sans"/>
            </a:endParaRPr>
          </a:p>
          <a:p>
            <a:pPr algn="ctr"/>
            <a:endParaRPr lang="en" sz="4000" b="1" dirty="0">
              <a:solidFill>
                <a:srgbClr val="FFFFFF"/>
              </a:solidFill>
              <a:latin typeface="Planer" panose="020B0604020202020204" charset="0"/>
              <a:ea typeface="Open Sans"/>
              <a:cs typeface="Open Sans"/>
              <a:sym typeface="Open Sans"/>
            </a:endParaRPr>
          </a:p>
        </p:txBody>
      </p:sp>
    </p:spTree>
    <p:extLst>
      <p:ext uri="{BB962C8B-B14F-4D97-AF65-F5344CB8AC3E}">
        <p14:creationId xmlns:p14="http://schemas.microsoft.com/office/powerpoint/2010/main" val="174550951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5400000">
            <a:off x="2842192" y="-5318692"/>
            <a:ext cx="12763501" cy="18447882"/>
            <a:chOff x="0" y="-38100"/>
            <a:chExt cx="3361580" cy="4858701"/>
          </a:xfrm>
        </p:grpSpPr>
        <p:sp>
          <p:nvSpPr>
            <p:cNvPr id="3" name="Freeform 3"/>
            <p:cNvSpPr/>
            <p:nvPr/>
          </p:nvSpPr>
          <p:spPr>
            <a:xfrm>
              <a:off x="652247" y="0"/>
              <a:ext cx="2709333" cy="4820601"/>
            </a:xfrm>
            <a:custGeom>
              <a:avLst/>
              <a:gdLst/>
              <a:ahLst/>
              <a:cxnLst/>
              <a:rect l="l" t="t" r="r" b="b"/>
              <a:pathLst>
                <a:path w="2709333" h="4820601">
                  <a:moveTo>
                    <a:pt x="0" y="0"/>
                  </a:moveTo>
                  <a:lnTo>
                    <a:pt x="2709333" y="0"/>
                  </a:lnTo>
                  <a:lnTo>
                    <a:pt x="2709333" y="4820601"/>
                  </a:lnTo>
                  <a:lnTo>
                    <a:pt x="0" y="4820601"/>
                  </a:lnTo>
                  <a:close/>
                </a:path>
              </a:pathLst>
            </a:custGeom>
            <a:solidFill>
              <a:srgbClr val="32245E">
                <a:alpha val="80000"/>
              </a:srgbClr>
            </a:solidFill>
          </p:spPr>
        </p:sp>
        <p:sp>
          <p:nvSpPr>
            <p:cNvPr id="4" name="TextBox 4"/>
            <p:cNvSpPr txBox="1"/>
            <p:nvPr/>
          </p:nvSpPr>
          <p:spPr>
            <a:xfrm>
              <a:off x="0" y="-38100"/>
              <a:ext cx="812800" cy="850900"/>
            </a:xfrm>
            <a:prstGeom prst="rect">
              <a:avLst/>
            </a:prstGeom>
          </p:spPr>
          <p:txBody>
            <a:bodyPr lIns="60960" tIns="60960" rIns="60960" bIns="60960" rtlCol="0" anchor="ctr"/>
            <a:lstStyle/>
            <a:p>
              <a:pPr algn="ctr">
                <a:lnSpc>
                  <a:spcPts val="2688"/>
                </a:lnSpc>
              </a:pPr>
              <a:endParaRPr/>
            </a:p>
            <a:p>
              <a:pPr algn="ctr">
                <a:lnSpc>
                  <a:spcPts val="2688"/>
                </a:lnSpc>
              </a:pPr>
              <a:endParaRPr/>
            </a:p>
            <a:p>
              <a:pPr algn="ctr">
                <a:lnSpc>
                  <a:spcPts val="2688"/>
                </a:lnSpc>
                <a:spcBef>
                  <a:spcPct val="0"/>
                </a:spcBef>
              </a:pPr>
              <a:endParaRPr/>
            </a:p>
          </p:txBody>
        </p:sp>
      </p:grpSp>
      <p:pic>
        <p:nvPicPr>
          <p:cNvPr id="8" name="Picture 8"/>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2700000">
            <a:off x="16335018" y="3850110"/>
            <a:ext cx="3556199" cy="3542864"/>
          </a:xfrm>
          <a:prstGeom prst="rect">
            <a:avLst/>
          </a:prstGeom>
        </p:spPr>
      </p:pic>
      <p:pic>
        <p:nvPicPr>
          <p:cNvPr id="9" name="Picture 9"/>
          <p:cNvPicPr>
            <a:picLocks noChangeAspect="1"/>
          </p:cNvPicPr>
          <p:nvPr/>
        </p:nvPicPr>
        <p:blipFill>
          <a:blip r:embed="rId5"/>
          <a:srcRect/>
          <a:stretch>
            <a:fillRect/>
          </a:stretch>
        </p:blipFill>
        <p:spPr>
          <a:xfrm>
            <a:off x="398578" y="8852487"/>
            <a:ext cx="2744232" cy="1017365"/>
          </a:xfrm>
          <a:prstGeom prst="rect">
            <a:avLst/>
          </a:prstGeom>
        </p:spPr>
      </p:pic>
      <p:sp>
        <p:nvSpPr>
          <p:cNvPr id="10" name="TextBox 9">
            <a:extLst>
              <a:ext uri="{FF2B5EF4-FFF2-40B4-BE49-F238E27FC236}">
                <a16:creationId xmlns:a16="http://schemas.microsoft.com/office/drawing/2014/main" id="{A5A0FA26-D01C-C3AA-B8D2-BDD5240D6214}"/>
              </a:ext>
            </a:extLst>
          </p:cNvPr>
          <p:cNvSpPr txBox="1"/>
          <p:nvPr/>
        </p:nvSpPr>
        <p:spPr>
          <a:xfrm>
            <a:off x="4562545" y="419100"/>
            <a:ext cx="9162910" cy="1446550"/>
          </a:xfrm>
          <a:prstGeom prst="rect">
            <a:avLst/>
          </a:prstGeom>
          <a:noFill/>
        </p:spPr>
        <p:txBody>
          <a:bodyPr wrap="square" rtlCol="0">
            <a:spAutoFit/>
          </a:bodyPr>
          <a:lstStyle/>
          <a:p>
            <a:pPr algn="ctr"/>
            <a:r>
              <a:rPr lang="en-GB" sz="8800" b="1" dirty="0">
                <a:solidFill>
                  <a:srgbClr val="FFFFFF"/>
                </a:solidFill>
                <a:latin typeface="Planer" panose="020B0604020202020204" charset="0"/>
              </a:rPr>
              <a:t>Optional</a:t>
            </a:r>
          </a:p>
        </p:txBody>
      </p:sp>
      <p:pic>
        <p:nvPicPr>
          <p:cNvPr id="12" name="Picture 11">
            <a:extLst>
              <a:ext uri="{FF2B5EF4-FFF2-40B4-BE49-F238E27FC236}">
                <a16:creationId xmlns:a16="http://schemas.microsoft.com/office/drawing/2014/main" id="{56461782-C455-CC72-B6AD-A0BA492989DA}"/>
              </a:ext>
            </a:extLst>
          </p:cNvPr>
          <p:cNvPicPr>
            <a:picLocks noChangeAspect="1"/>
          </p:cNvPicPr>
          <p:nvPr/>
        </p:nvPicPr>
        <p:blipFill>
          <a:blip r:embed="rId6"/>
          <a:stretch>
            <a:fillRect/>
          </a:stretch>
        </p:blipFill>
        <p:spPr>
          <a:xfrm>
            <a:off x="8337070" y="2342925"/>
            <a:ext cx="5969179" cy="4160997"/>
          </a:xfrm>
          <a:prstGeom prst="rect">
            <a:avLst/>
          </a:prstGeom>
        </p:spPr>
      </p:pic>
      <p:pic>
        <p:nvPicPr>
          <p:cNvPr id="7" name="Picture 7"/>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2700000">
            <a:off x="-1526251" y="3850110"/>
            <a:ext cx="3556199" cy="3542864"/>
          </a:xfrm>
          <a:prstGeom prst="rect">
            <a:avLst/>
          </a:prstGeom>
        </p:spPr>
      </p:pic>
      <p:sp>
        <p:nvSpPr>
          <p:cNvPr id="13" name="TextBox 12">
            <a:extLst>
              <a:ext uri="{FF2B5EF4-FFF2-40B4-BE49-F238E27FC236}">
                <a16:creationId xmlns:a16="http://schemas.microsoft.com/office/drawing/2014/main" id="{5FA17AEE-46BF-5F39-74B0-FA9FED26902A}"/>
              </a:ext>
            </a:extLst>
          </p:cNvPr>
          <p:cNvSpPr txBox="1"/>
          <p:nvPr/>
        </p:nvSpPr>
        <p:spPr>
          <a:xfrm>
            <a:off x="7311452" y="7048500"/>
            <a:ext cx="3665096" cy="2554545"/>
          </a:xfrm>
          <a:prstGeom prst="rect">
            <a:avLst/>
          </a:prstGeom>
          <a:noFill/>
        </p:spPr>
        <p:txBody>
          <a:bodyPr wrap="square" rtlCol="0">
            <a:spAutoFit/>
          </a:bodyPr>
          <a:lstStyle/>
          <a:p>
            <a:pPr algn="ctr"/>
            <a:r>
              <a:rPr lang="en-GB" sz="4000" b="1" dirty="0">
                <a:solidFill>
                  <a:srgbClr val="FFFFFF"/>
                </a:solidFill>
                <a:latin typeface="Planer" panose="020B0604020202020204" charset="0"/>
                <a:ea typeface="Open Sans"/>
                <a:cs typeface="Open Sans"/>
                <a:sym typeface="Open Sans"/>
              </a:rPr>
              <a:t>Phone insurance</a:t>
            </a:r>
          </a:p>
          <a:p>
            <a:pPr algn="ctr"/>
            <a:r>
              <a:rPr lang="en-GB" sz="4000" b="1" dirty="0">
                <a:solidFill>
                  <a:srgbClr val="FFFFFF"/>
                </a:solidFill>
                <a:latin typeface="Planer" panose="020B0604020202020204" charset="0"/>
                <a:ea typeface="Open Sans"/>
                <a:cs typeface="Open Sans"/>
                <a:sym typeface="Open Sans"/>
              </a:rPr>
              <a:t>£10 per month</a:t>
            </a:r>
            <a:endParaRPr lang="en" sz="4000" b="1" dirty="0">
              <a:solidFill>
                <a:srgbClr val="FFFFFF"/>
              </a:solidFill>
              <a:latin typeface="Planer" panose="020B0604020202020204" charset="0"/>
              <a:ea typeface="Open Sans"/>
              <a:cs typeface="Open Sans"/>
              <a:sym typeface="Open Sans"/>
            </a:endParaRPr>
          </a:p>
          <a:p>
            <a:pPr marL="342900" indent="-342900" algn="ctr">
              <a:buFont typeface="Arial" panose="020B0604020202020204" pitchFamily="34" charset="0"/>
              <a:buChar char="•"/>
            </a:pPr>
            <a:endParaRPr lang="en" sz="4000" b="1" dirty="0">
              <a:solidFill>
                <a:srgbClr val="FFFFFF"/>
              </a:solidFill>
              <a:latin typeface="Planer" panose="020B0604020202020204" charset="0"/>
              <a:ea typeface="Open Sans"/>
              <a:cs typeface="Open Sans"/>
              <a:sym typeface="Open Sans"/>
            </a:endParaRPr>
          </a:p>
          <a:p>
            <a:pPr algn="ctr"/>
            <a:endParaRPr lang="en" sz="4000" b="1" dirty="0">
              <a:solidFill>
                <a:srgbClr val="FFFFFF"/>
              </a:solidFill>
              <a:latin typeface="Planer" panose="020B0604020202020204" charset="0"/>
              <a:ea typeface="Open Sans"/>
              <a:cs typeface="Open Sans"/>
              <a:sym typeface="Open Sans"/>
            </a:endParaRPr>
          </a:p>
        </p:txBody>
      </p:sp>
      <p:pic>
        <p:nvPicPr>
          <p:cNvPr id="11" name="Picture 10">
            <a:extLst>
              <a:ext uri="{FF2B5EF4-FFF2-40B4-BE49-F238E27FC236}">
                <a16:creationId xmlns:a16="http://schemas.microsoft.com/office/drawing/2014/main" id="{4F56B98E-A220-17B9-E7F1-195480291AD5}"/>
              </a:ext>
            </a:extLst>
          </p:cNvPr>
          <p:cNvPicPr>
            <a:picLocks noChangeAspect="1"/>
          </p:cNvPicPr>
          <p:nvPr/>
        </p:nvPicPr>
        <p:blipFill>
          <a:blip r:embed="rId7"/>
          <a:stretch>
            <a:fillRect/>
          </a:stretch>
        </p:blipFill>
        <p:spPr>
          <a:xfrm>
            <a:off x="5102797" y="2397878"/>
            <a:ext cx="4155078" cy="4015756"/>
          </a:xfrm>
          <a:prstGeom prst="rect">
            <a:avLst/>
          </a:prstGeom>
        </p:spPr>
      </p:pic>
    </p:spTree>
    <p:extLst>
      <p:ext uri="{BB962C8B-B14F-4D97-AF65-F5344CB8AC3E}">
        <p14:creationId xmlns:p14="http://schemas.microsoft.com/office/powerpoint/2010/main" val="1769588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2" name="Picture 10" descr="Buy SIM Free iPhone 14 Pro Max 5G 256GB Mobile Phone Deep Purple | SIM free  phones | Argos">
            <a:extLst>
              <a:ext uri="{FF2B5EF4-FFF2-40B4-BE49-F238E27FC236}">
                <a16:creationId xmlns:a16="http://schemas.microsoft.com/office/drawing/2014/main" id="{C381D762-2589-254F-D95A-62F6720FE4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3743" y="3038244"/>
            <a:ext cx="5476077" cy="3212632"/>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Apple iPhone XR - 64GB/128/256GB - ALL COLOURS - UNLOCKED - Excellent Grade  A | eBay">
            <a:extLst>
              <a:ext uri="{FF2B5EF4-FFF2-40B4-BE49-F238E27FC236}">
                <a16:creationId xmlns:a16="http://schemas.microsoft.com/office/drawing/2014/main" id="{A41B9EEF-1B89-C1DE-F643-4BD6891C66C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09809" y="2673262"/>
            <a:ext cx="3819937" cy="381993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p:cNvPicPr>
            <a:picLocks noChangeAspect="1"/>
          </p:cNvPicPr>
          <p:nvPr/>
        </p:nvPicPr>
        <p:blipFill>
          <a:blip r:embed="rId5"/>
          <a:srcRect/>
          <a:stretch>
            <a:fillRect/>
          </a:stretch>
        </p:blipFill>
        <p:spPr>
          <a:xfrm>
            <a:off x="398578" y="8852487"/>
            <a:ext cx="2744232" cy="1018796"/>
          </a:xfrm>
          <a:prstGeom prst="rect">
            <a:avLst/>
          </a:prstGeom>
        </p:spPr>
      </p:pic>
      <p:sp>
        <p:nvSpPr>
          <p:cNvPr id="5" name="TextBox 4">
            <a:extLst>
              <a:ext uri="{FF2B5EF4-FFF2-40B4-BE49-F238E27FC236}">
                <a16:creationId xmlns:a16="http://schemas.microsoft.com/office/drawing/2014/main" id="{50E15ACE-0396-B765-E522-0D6DE5AC7F7D}"/>
              </a:ext>
            </a:extLst>
          </p:cNvPr>
          <p:cNvSpPr txBox="1"/>
          <p:nvPr/>
        </p:nvSpPr>
        <p:spPr>
          <a:xfrm>
            <a:off x="2967072" y="372079"/>
            <a:ext cx="12353855" cy="1446550"/>
          </a:xfrm>
          <a:prstGeom prst="rect">
            <a:avLst/>
          </a:prstGeom>
          <a:noFill/>
        </p:spPr>
        <p:txBody>
          <a:bodyPr wrap="square" rtlCol="0">
            <a:spAutoFit/>
          </a:bodyPr>
          <a:lstStyle/>
          <a:p>
            <a:pPr algn="ctr"/>
            <a:r>
              <a:rPr lang="en-GB" sz="8800" b="1" dirty="0">
                <a:solidFill>
                  <a:srgbClr val="002554"/>
                </a:solidFill>
                <a:latin typeface="Planer" panose="020B0604020202020204" charset="0"/>
              </a:rPr>
              <a:t>What phone will you have…</a:t>
            </a:r>
          </a:p>
        </p:txBody>
      </p:sp>
      <p:sp>
        <p:nvSpPr>
          <p:cNvPr id="6" name="TextBox 5">
            <a:extLst>
              <a:ext uri="{FF2B5EF4-FFF2-40B4-BE49-F238E27FC236}">
                <a16:creationId xmlns:a16="http://schemas.microsoft.com/office/drawing/2014/main" id="{FE9FAE4D-6020-ADD0-34BC-940A9315C3AC}"/>
              </a:ext>
            </a:extLst>
          </p:cNvPr>
          <p:cNvSpPr txBox="1"/>
          <p:nvPr/>
        </p:nvSpPr>
        <p:spPr>
          <a:xfrm>
            <a:off x="2126776" y="6515100"/>
            <a:ext cx="3270012" cy="2492990"/>
          </a:xfrm>
          <a:prstGeom prst="rect">
            <a:avLst/>
          </a:prstGeom>
          <a:noFill/>
        </p:spPr>
        <p:txBody>
          <a:bodyPr wrap="square" rtlCol="0">
            <a:spAutoFit/>
          </a:bodyPr>
          <a:lstStyle/>
          <a:p>
            <a:pPr algn="ctr"/>
            <a:r>
              <a:rPr lang="en" sz="4000" b="1" dirty="0">
                <a:solidFill>
                  <a:srgbClr val="002554"/>
                </a:solidFill>
                <a:latin typeface="Planer" panose="020B0604020202020204" charset="0"/>
                <a:ea typeface="Open Sans"/>
                <a:cs typeface="Open Sans"/>
                <a:sym typeface="Open Sans"/>
              </a:rPr>
              <a:t>iPhone 14 Pro Max</a:t>
            </a:r>
          </a:p>
          <a:p>
            <a:pPr algn="ctr"/>
            <a:r>
              <a:rPr lang="en" sz="4000" b="1" dirty="0">
                <a:solidFill>
                  <a:srgbClr val="002554"/>
                </a:solidFill>
                <a:latin typeface="Planer" panose="020B0604020202020204" charset="0"/>
                <a:ea typeface="Open Sans"/>
                <a:cs typeface="Open Sans"/>
                <a:sym typeface="Open Sans"/>
              </a:rPr>
              <a:t>£59 per month</a:t>
            </a:r>
            <a:endParaRPr lang="en" sz="3600" b="1" dirty="0">
              <a:solidFill>
                <a:srgbClr val="002554"/>
              </a:solidFill>
              <a:latin typeface="Planer" panose="020B0604020202020204" charset="0"/>
              <a:ea typeface="Open Sans"/>
              <a:cs typeface="Open Sans"/>
              <a:sym typeface="Open Sans"/>
            </a:endParaRPr>
          </a:p>
          <a:p>
            <a:pPr algn="ctr"/>
            <a:endParaRPr lang="en" sz="3600" b="1" dirty="0">
              <a:solidFill>
                <a:srgbClr val="002554"/>
              </a:solidFill>
              <a:latin typeface="Planer" panose="020B0604020202020204" charset="0"/>
              <a:ea typeface="Open Sans"/>
              <a:cs typeface="Open Sans"/>
              <a:sym typeface="Open Sans"/>
            </a:endParaRPr>
          </a:p>
        </p:txBody>
      </p:sp>
      <p:pic>
        <p:nvPicPr>
          <p:cNvPr id="2" name="Picture 2"/>
          <p:cNvPicPr>
            <a:picLocks noChangeAspect="1"/>
          </p:cNvPicPr>
          <p:nvPr/>
        </p:nvPicPr>
        <p:blipFill>
          <a:blip r:embed="rId6" cstate="print">
            <a:alphaModFix amt="80000"/>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2700000">
            <a:off x="-1526251" y="3850110"/>
            <a:ext cx="3556199" cy="3542864"/>
          </a:xfrm>
          <a:prstGeom prst="rect">
            <a:avLst/>
          </a:prstGeom>
        </p:spPr>
      </p:pic>
      <p:sp>
        <p:nvSpPr>
          <p:cNvPr id="8" name="TextBox 7">
            <a:extLst>
              <a:ext uri="{FF2B5EF4-FFF2-40B4-BE49-F238E27FC236}">
                <a16:creationId xmlns:a16="http://schemas.microsoft.com/office/drawing/2014/main" id="{F481F160-FF06-2F65-A88A-51FC85839E4F}"/>
              </a:ext>
            </a:extLst>
          </p:cNvPr>
          <p:cNvSpPr txBox="1"/>
          <p:nvPr/>
        </p:nvSpPr>
        <p:spPr>
          <a:xfrm>
            <a:off x="9403803" y="6546868"/>
            <a:ext cx="3270012" cy="2431435"/>
          </a:xfrm>
          <a:prstGeom prst="rect">
            <a:avLst/>
          </a:prstGeom>
          <a:noFill/>
        </p:spPr>
        <p:txBody>
          <a:bodyPr wrap="square" rtlCol="0">
            <a:spAutoFit/>
          </a:bodyPr>
          <a:lstStyle/>
          <a:p>
            <a:pPr algn="ctr"/>
            <a:r>
              <a:rPr lang="en" sz="4000" b="1" dirty="0">
                <a:solidFill>
                  <a:srgbClr val="002554"/>
                </a:solidFill>
                <a:latin typeface="Planer" panose="020B0604020202020204" charset="0"/>
                <a:ea typeface="Open Sans"/>
                <a:cs typeface="Open Sans"/>
                <a:sym typeface="Open Sans"/>
              </a:rPr>
              <a:t>iPhone XR</a:t>
            </a:r>
          </a:p>
          <a:p>
            <a:pPr algn="ctr"/>
            <a:r>
              <a:rPr lang="en" sz="4000" b="1" dirty="0">
                <a:solidFill>
                  <a:srgbClr val="002554"/>
                </a:solidFill>
                <a:latin typeface="Planer" panose="020B0604020202020204" charset="0"/>
                <a:ea typeface="Open Sans"/>
                <a:cs typeface="Open Sans"/>
                <a:sym typeface="Open Sans"/>
              </a:rPr>
              <a:t>£18 per month</a:t>
            </a:r>
          </a:p>
          <a:p>
            <a:pPr algn="ctr"/>
            <a:endParaRPr lang="en" sz="3600" b="1" dirty="0">
              <a:solidFill>
                <a:srgbClr val="002554"/>
              </a:solidFill>
              <a:latin typeface="Planer" panose="020B0604020202020204" charset="0"/>
              <a:ea typeface="Open Sans"/>
              <a:cs typeface="Open Sans"/>
              <a:sym typeface="Open Sans"/>
            </a:endParaRPr>
          </a:p>
          <a:p>
            <a:pPr algn="ctr"/>
            <a:endParaRPr lang="en" sz="3600" b="1" dirty="0">
              <a:solidFill>
                <a:srgbClr val="002554"/>
              </a:solidFill>
              <a:latin typeface="Planer" panose="020B0604020202020204" charset="0"/>
              <a:ea typeface="Open Sans"/>
              <a:cs typeface="Open Sans"/>
              <a:sym typeface="Open Sans"/>
            </a:endParaRPr>
          </a:p>
        </p:txBody>
      </p:sp>
      <p:sp>
        <p:nvSpPr>
          <p:cNvPr id="9" name="TextBox 8">
            <a:extLst>
              <a:ext uri="{FF2B5EF4-FFF2-40B4-BE49-F238E27FC236}">
                <a16:creationId xmlns:a16="http://schemas.microsoft.com/office/drawing/2014/main" id="{7BDD6213-3CD6-5B99-93DD-14CE68856A00}"/>
              </a:ext>
            </a:extLst>
          </p:cNvPr>
          <p:cNvSpPr txBox="1"/>
          <p:nvPr/>
        </p:nvSpPr>
        <p:spPr>
          <a:xfrm>
            <a:off x="5583832" y="6522028"/>
            <a:ext cx="3270012" cy="2492990"/>
          </a:xfrm>
          <a:prstGeom prst="rect">
            <a:avLst/>
          </a:prstGeom>
          <a:noFill/>
        </p:spPr>
        <p:txBody>
          <a:bodyPr wrap="square" rtlCol="0">
            <a:spAutoFit/>
          </a:bodyPr>
          <a:lstStyle/>
          <a:p>
            <a:pPr algn="ctr"/>
            <a:r>
              <a:rPr lang="en" sz="4000" b="1" dirty="0">
                <a:solidFill>
                  <a:srgbClr val="002554"/>
                </a:solidFill>
                <a:latin typeface="Planer" panose="020B0604020202020204" charset="0"/>
                <a:ea typeface="Open Sans"/>
                <a:cs typeface="Open Sans"/>
                <a:sym typeface="Open Sans"/>
              </a:rPr>
              <a:t>Samsung Galaxy S22</a:t>
            </a:r>
            <a:br>
              <a:rPr lang="en" sz="4000" b="1" dirty="0">
                <a:solidFill>
                  <a:srgbClr val="002554"/>
                </a:solidFill>
                <a:latin typeface="Planer" panose="020B0604020202020204" charset="0"/>
                <a:ea typeface="Open Sans"/>
                <a:cs typeface="Open Sans"/>
                <a:sym typeface="Open Sans"/>
              </a:rPr>
            </a:br>
            <a:r>
              <a:rPr lang="en" sz="4000" b="1" dirty="0">
                <a:solidFill>
                  <a:srgbClr val="002554"/>
                </a:solidFill>
                <a:latin typeface="Planer" panose="020B0604020202020204" charset="0"/>
                <a:ea typeface="Open Sans"/>
                <a:cs typeface="Open Sans"/>
                <a:sym typeface="Open Sans"/>
              </a:rPr>
              <a:t>£30 per month</a:t>
            </a:r>
            <a:endParaRPr lang="en" sz="3600" b="1" dirty="0">
              <a:solidFill>
                <a:srgbClr val="002554"/>
              </a:solidFill>
              <a:latin typeface="Planer" panose="020B0604020202020204" charset="0"/>
              <a:ea typeface="Open Sans"/>
              <a:cs typeface="Open Sans"/>
              <a:sym typeface="Open Sans"/>
            </a:endParaRPr>
          </a:p>
          <a:p>
            <a:pPr algn="ctr"/>
            <a:endParaRPr lang="en" sz="3600" b="1" dirty="0">
              <a:solidFill>
                <a:srgbClr val="002554"/>
              </a:solidFill>
              <a:latin typeface="Planer" panose="020B0604020202020204" charset="0"/>
              <a:ea typeface="Open Sans"/>
              <a:cs typeface="Open Sans"/>
              <a:sym typeface="Open Sans"/>
            </a:endParaRPr>
          </a:p>
        </p:txBody>
      </p:sp>
      <p:pic>
        <p:nvPicPr>
          <p:cNvPr id="3074" name="Picture 2" descr="Nokia G20 Dual-SIM">
            <a:extLst>
              <a:ext uri="{FF2B5EF4-FFF2-40B4-BE49-F238E27FC236}">
                <a16:creationId xmlns:a16="http://schemas.microsoft.com/office/drawing/2014/main" id="{2CA0E845-194F-948C-10D8-C0001A8B32C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147757" y="3084628"/>
            <a:ext cx="3119864" cy="3119864"/>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589335F2-F4E0-29FE-73DC-F00016CA1D92}"/>
              </a:ext>
            </a:extLst>
          </p:cNvPr>
          <p:cNvSpPr txBox="1"/>
          <p:nvPr/>
        </p:nvSpPr>
        <p:spPr>
          <a:xfrm>
            <a:off x="13072683" y="6546868"/>
            <a:ext cx="3270012" cy="1877437"/>
          </a:xfrm>
          <a:prstGeom prst="rect">
            <a:avLst/>
          </a:prstGeom>
          <a:noFill/>
        </p:spPr>
        <p:txBody>
          <a:bodyPr wrap="square" rtlCol="0">
            <a:spAutoFit/>
          </a:bodyPr>
          <a:lstStyle/>
          <a:p>
            <a:pPr algn="ctr"/>
            <a:r>
              <a:rPr lang="en" sz="4000" b="1" dirty="0">
                <a:solidFill>
                  <a:srgbClr val="002554"/>
                </a:solidFill>
                <a:latin typeface="Planer" panose="020B0604020202020204" charset="0"/>
                <a:ea typeface="Open Sans"/>
                <a:cs typeface="Open Sans"/>
                <a:sym typeface="Open Sans"/>
              </a:rPr>
              <a:t>Nokia G20</a:t>
            </a:r>
          </a:p>
          <a:p>
            <a:pPr algn="ctr"/>
            <a:r>
              <a:rPr lang="en" sz="4000" b="1" dirty="0">
                <a:solidFill>
                  <a:srgbClr val="002554"/>
                </a:solidFill>
                <a:latin typeface="Planer" panose="020B0604020202020204" charset="0"/>
                <a:ea typeface="Open Sans"/>
                <a:cs typeface="Open Sans"/>
                <a:sym typeface="Open Sans"/>
              </a:rPr>
              <a:t>£10 per month</a:t>
            </a:r>
            <a:endParaRPr lang="en" sz="3600" b="1" dirty="0">
              <a:solidFill>
                <a:srgbClr val="002554"/>
              </a:solidFill>
              <a:latin typeface="Planer" panose="020B0604020202020204" charset="0"/>
              <a:ea typeface="Open Sans"/>
              <a:cs typeface="Open Sans"/>
              <a:sym typeface="Open Sans"/>
            </a:endParaRPr>
          </a:p>
          <a:p>
            <a:pPr algn="ctr"/>
            <a:endParaRPr lang="en" sz="3600" b="1" dirty="0">
              <a:solidFill>
                <a:srgbClr val="002554"/>
              </a:solidFill>
              <a:latin typeface="Planer" panose="020B0604020202020204" charset="0"/>
              <a:ea typeface="Open Sans"/>
              <a:cs typeface="Open Sans"/>
              <a:sym typeface="Open Sans"/>
            </a:endParaRPr>
          </a:p>
        </p:txBody>
      </p:sp>
      <p:pic>
        <p:nvPicPr>
          <p:cNvPr id="3" name="Picture 3"/>
          <p:cNvPicPr>
            <a:picLocks noChangeAspect="1"/>
          </p:cNvPicPr>
          <p:nvPr/>
        </p:nvPicPr>
        <p:blipFill>
          <a:blip r:embed="rId6" cstate="print">
            <a:alphaModFix amt="80000"/>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rot="2700000">
            <a:off x="16335018" y="3850110"/>
            <a:ext cx="3556199" cy="3542864"/>
          </a:xfrm>
          <a:prstGeom prst="rect">
            <a:avLst/>
          </a:prstGeom>
        </p:spPr>
      </p:pic>
      <p:pic>
        <p:nvPicPr>
          <p:cNvPr id="3076" name="Picture 4" descr="Buy Galaxy S22 &amp; S22 Plus 5G | Price &amp; Deals | Samsung UK">
            <a:extLst>
              <a:ext uri="{FF2B5EF4-FFF2-40B4-BE49-F238E27FC236}">
                <a16:creationId xmlns:a16="http://schemas.microsoft.com/office/drawing/2014/main" id="{3B1BCE5B-22DC-F326-0E96-F11534FE81E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428436" y="2317334"/>
            <a:ext cx="5832745" cy="46572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930340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5400000">
            <a:off x="2842192" y="-5318692"/>
            <a:ext cx="12763501" cy="18447882"/>
            <a:chOff x="0" y="-38100"/>
            <a:chExt cx="3361580" cy="4858701"/>
          </a:xfrm>
        </p:grpSpPr>
        <p:sp>
          <p:nvSpPr>
            <p:cNvPr id="3" name="Freeform 3"/>
            <p:cNvSpPr/>
            <p:nvPr/>
          </p:nvSpPr>
          <p:spPr>
            <a:xfrm>
              <a:off x="652247" y="0"/>
              <a:ext cx="2709333" cy="4820601"/>
            </a:xfrm>
            <a:custGeom>
              <a:avLst/>
              <a:gdLst/>
              <a:ahLst/>
              <a:cxnLst/>
              <a:rect l="l" t="t" r="r" b="b"/>
              <a:pathLst>
                <a:path w="2709333" h="4820601">
                  <a:moveTo>
                    <a:pt x="0" y="0"/>
                  </a:moveTo>
                  <a:lnTo>
                    <a:pt x="2709333" y="0"/>
                  </a:lnTo>
                  <a:lnTo>
                    <a:pt x="2709333" y="4820601"/>
                  </a:lnTo>
                  <a:lnTo>
                    <a:pt x="0" y="4820601"/>
                  </a:lnTo>
                  <a:close/>
                </a:path>
              </a:pathLst>
            </a:custGeom>
            <a:solidFill>
              <a:srgbClr val="32245E">
                <a:alpha val="80000"/>
              </a:srgbClr>
            </a:solidFill>
          </p:spPr>
        </p:sp>
        <p:sp>
          <p:nvSpPr>
            <p:cNvPr id="4" name="TextBox 4"/>
            <p:cNvSpPr txBox="1"/>
            <p:nvPr/>
          </p:nvSpPr>
          <p:spPr>
            <a:xfrm>
              <a:off x="0" y="-38100"/>
              <a:ext cx="812800" cy="850900"/>
            </a:xfrm>
            <a:prstGeom prst="rect">
              <a:avLst/>
            </a:prstGeom>
          </p:spPr>
          <p:txBody>
            <a:bodyPr lIns="60960" tIns="60960" rIns="60960" bIns="60960" rtlCol="0" anchor="ctr"/>
            <a:lstStyle/>
            <a:p>
              <a:pPr algn="ctr">
                <a:lnSpc>
                  <a:spcPts val="2688"/>
                </a:lnSpc>
              </a:pPr>
              <a:endParaRPr/>
            </a:p>
            <a:p>
              <a:pPr algn="ctr">
                <a:lnSpc>
                  <a:spcPts val="2688"/>
                </a:lnSpc>
              </a:pPr>
              <a:endParaRPr/>
            </a:p>
            <a:p>
              <a:pPr algn="ctr">
                <a:lnSpc>
                  <a:spcPts val="2688"/>
                </a:lnSpc>
                <a:spcBef>
                  <a:spcPct val="0"/>
                </a:spcBef>
              </a:pPr>
              <a:endParaRPr/>
            </a:p>
          </p:txBody>
        </p:sp>
      </p:grpSp>
      <p:pic>
        <p:nvPicPr>
          <p:cNvPr id="8" name="Picture 8"/>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2700000">
            <a:off x="16266891" y="3850110"/>
            <a:ext cx="3556199" cy="3542864"/>
          </a:xfrm>
          <a:prstGeom prst="rect">
            <a:avLst/>
          </a:prstGeom>
        </p:spPr>
      </p:pic>
      <p:pic>
        <p:nvPicPr>
          <p:cNvPr id="9" name="Picture 9"/>
          <p:cNvPicPr>
            <a:picLocks noChangeAspect="1"/>
          </p:cNvPicPr>
          <p:nvPr/>
        </p:nvPicPr>
        <p:blipFill>
          <a:blip r:embed="rId5"/>
          <a:srcRect/>
          <a:stretch>
            <a:fillRect/>
          </a:stretch>
        </p:blipFill>
        <p:spPr>
          <a:xfrm>
            <a:off x="398578" y="8852487"/>
            <a:ext cx="2744232" cy="1017365"/>
          </a:xfrm>
          <a:prstGeom prst="rect">
            <a:avLst/>
          </a:prstGeom>
        </p:spPr>
      </p:pic>
      <p:sp>
        <p:nvSpPr>
          <p:cNvPr id="10" name="TextBox 9">
            <a:extLst>
              <a:ext uri="{FF2B5EF4-FFF2-40B4-BE49-F238E27FC236}">
                <a16:creationId xmlns:a16="http://schemas.microsoft.com/office/drawing/2014/main" id="{A5A0FA26-D01C-C3AA-B8D2-BDD5240D6214}"/>
              </a:ext>
            </a:extLst>
          </p:cNvPr>
          <p:cNvSpPr txBox="1"/>
          <p:nvPr/>
        </p:nvSpPr>
        <p:spPr>
          <a:xfrm>
            <a:off x="4562545" y="419100"/>
            <a:ext cx="9162910" cy="1446550"/>
          </a:xfrm>
          <a:prstGeom prst="rect">
            <a:avLst/>
          </a:prstGeom>
          <a:noFill/>
        </p:spPr>
        <p:txBody>
          <a:bodyPr wrap="square" rtlCol="0">
            <a:spAutoFit/>
          </a:bodyPr>
          <a:lstStyle/>
          <a:p>
            <a:pPr algn="ctr"/>
            <a:r>
              <a:rPr lang="en-GB" sz="8800" b="1" dirty="0">
                <a:solidFill>
                  <a:srgbClr val="FFFFFF"/>
                </a:solidFill>
                <a:latin typeface="Planer" panose="020B0604020202020204" charset="0"/>
              </a:rPr>
              <a:t>Optional extras…</a:t>
            </a:r>
          </a:p>
        </p:txBody>
      </p:sp>
      <p:pic>
        <p:nvPicPr>
          <p:cNvPr id="7" name="Picture 7"/>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2700000">
            <a:off x="-1526251" y="3850110"/>
            <a:ext cx="3556199" cy="3542864"/>
          </a:xfrm>
          <a:prstGeom prst="rect">
            <a:avLst/>
          </a:prstGeom>
        </p:spPr>
      </p:pic>
      <p:sp>
        <p:nvSpPr>
          <p:cNvPr id="13" name="TextBox 12">
            <a:extLst>
              <a:ext uri="{FF2B5EF4-FFF2-40B4-BE49-F238E27FC236}">
                <a16:creationId xmlns:a16="http://schemas.microsoft.com/office/drawing/2014/main" id="{5FA17AEE-46BF-5F39-74B0-FA9FED26902A}"/>
              </a:ext>
            </a:extLst>
          </p:cNvPr>
          <p:cNvSpPr txBox="1"/>
          <p:nvPr/>
        </p:nvSpPr>
        <p:spPr>
          <a:xfrm>
            <a:off x="3066249" y="3868307"/>
            <a:ext cx="3665096" cy="1938992"/>
          </a:xfrm>
          <a:prstGeom prst="rect">
            <a:avLst/>
          </a:prstGeom>
          <a:noFill/>
        </p:spPr>
        <p:txBody>
          <a:bodyPr wrap="square" rtlCol="0">
            <a:spAutoFit/>
          </a:bodyPr>
          <a:lstStyle/>
          <a:p>
            <a:pPr algn="ctr"/>
            <a:r>
              <a:rPr lang="en-GB" sz="4000" b="1" dirty="0">
                <a:solidFill>
                  <a:srgbClr val="FFFFFF"/>
                </a:solidFill>
                <a:latin typeface="Planer" panose="020B0604020202020204" charset="0"/>
                <a:ea typeface="Open Sans"/>
                <a:cs typeface="Open Sans"/>
                <a:sym typeface="Open Sans"/>
              </a:rPr>
              <a:t>£9.99 a month</a:t>
            </a:r>
            <a:endParaRPr lang="en" sz="4000" b="1" dirty="0">
              <a:solidFill>
                <a:srgbClr val="FFFFFF"/>
              </a:solidFill>
              <a:latin typeface="Planer" panose="020B0604020202020204" charset="0"/>
              <a:ea typeface="Open Sans"/>
              <a:cs typeface="Open Sans"/>
              <a:sym typeface="Open Sans"/>
            </a:endParaRPr>
          </a:p>
          <a:p>
            <a:pPr marL="342900" indent="-342900" algn="ctr">
              <a:buFont typeface="Arial" panose="020B0604020202020204" pitchFamily="34" charset="0"/>
              <a:buChar char="•"/>
            </a:pPr>
            <a:endParaRPr lang="en" sz="4000" b="1" dirty="0">
              <a:solidFill>
                <a:srgbClr val="FFFFFF"/>
              </a:solidFill>
              <a:latin typeface="Planer" panose="020B0604020202020204" charset="0"/>
              <a:ea typeface="Open Sans"/>
              <a:cs typeface="Open Sans"/>
              <a:sym typeface="Open Sans"/>
            </a:endParaRPr>
          </a:p>
          <a:p>
            <a:pPr algn="ctr"/>
            <a:endParaRPr lang="en" sz="4000" b="1" dirty="0">
              <a:solidFill>
                <a:srgbClr val="FFFFFF"/>
              </a:solidFill>
              <a:latin typeface="Planer" panose="020B0604020202020204" charset="0"/>
              <a:ea typeface="Open Sans"/>
              <a:cs typeface="Open Sans"/>
              <a:sym typeface="Open Sans"/>
            </a:endParaRPr>
          </a:p>
        </p:txBody>
      </p:sp>
      <p:pic>
        <p:nvPicPr>
          <p:cNvPr id="5" name="Picture 16" descr="https://storage.googleapis.com/pr-newsroom-wp/1/2018/11/Spotify_Logo_RGB_Green.png">
            <a:extLst>
              <a:ext uri="{FF2B5EF4-FFF2-40B4-BE49-F238E27FC236}">
                <a16:creationId xmlns:a16="http://schemas.microsoft.com/office/drawing/2014/main" id="{F7827506-31F7-B3E2-53E4-F066BA78E196}"/>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738194" y="2659588"/>
            <a:ext cx="3993151" cy="1198621"/>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Picture 44" descr="Image result for the GYM png">
            <a:extLst>
              <a:ext uri="{FF2B5EF4-FFF2-40B4-BE49-F238E27FC236}">
                <a16:creationId xmlns:a16="http://schemas.microsoft.com/office/drawing/2014/main" id="{0E933ACD-A4DB-B51B-7B59-DFF583664E2E}"/>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23714" t="-1856" r="24406" b="1856"/>
          <a:stretch/>
        </p:blipFill>
        <p:spPr bwMode="auto">
          <a:xfrm>
            <a:off x="5261866" y="6428791"/>
            <a:ext cx="2276548" cy="1887396"/>
          </a:xfrm>
          <a:prstGeom prst="rect">
            <a:avLst/>
          </a:prstGeom>
          <a:noFill/>
          <a:extLst>
            <a:ext uri="{909E8E84-426E-40dd-AFC4-6F175D3DCCD1}">
              <a14:hiddenFill xmlns:a14="http://schemas.microsoft.com/office/drawing/2010/main" xmlns="">
                <a:solidFill>
                  <a:srgbClr val="FFFFFF"/>
                </a:solidFill>
              </a14:hiddenFill>
            </a:ext>
          </a:extLst>
        </p:spPr>
      </p:pic>
      <p:pic>
        <p:nvPicPr>
          <p:cNvPr id="14" name="Picture 46" descr="Image result for netflix png">
            <a:extLst>
              <a:ext uri="{FF2B5EF4-FFF2-40B4-BE49-F238E27FC236}">
                <a16:creationId xmlns:a16="http://schemas.microsoft.com/office/drawing/2014/main" id="{274DA1C6-9486-5E5B-C7E2-3694A8BDFCB9}"/>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331982" y="4003398"/>
            <a:ext cx="3730891" cy="2098626"/>
          </a:xfrm>
          <a:prstGeom prst="rect">
            <a:avLst/>
          </a:prstGeom>
          <a:noFill/>
          <a:extLst>
            <a:ext uri="{909E8E84-426E-40dd-AFC4-6F175D3DCCD1}">
              <a14:hiddenFill xmlns:a14="http://schemas.microsoft.com/office/drawing/2010/main" xmlns="">
                <a:solidFill>
                  <a:srgbClr val="FFFFFF"/>
                </a:solidFill>
              </a14:hiddenFill>
            </a:ext>
          </a:extLst>
        </p:spPr>
      </p:pic>
      <p:pic>
        <p:nvPicPr>
          <p:cNvPr id="15" name="Picture 48" descr="Image result for sky tv png">
            <a:extLst>
              <a:ext uri="{FF2B5EF4-FFF2-40B4-BE49-F238E27FC236}">
                <a16:creationId xmlns:a16="http://schemas.microsoft.com/office/drawing/2014/main" id="{52FD81CB-3C6C-AF00-13BB-C1BDA8949DF5}"/>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548752" y="6643478"/>
            <a:ext cx="2734674" cy="1672709"/>
          </a:xfrm>
          <a:prstGeom prst="rect">
            <a:avLst/>
          </a:prstGeom>
          <a:noFill/>
          <a:extLst>
            <a:ext uri="{909E8E84-426E-40dd-AFC4-6F175D3DCCD1}">
              <a14:hiddenFill xmlns:a14="http://schemas.microsoft.com/office/drawing/2010/main" xmlns="">
                <a:solidFill>
                  <a:srgbClr val="FFFFFF"/>
                </a:solidFill>
              </a14:hiddenFill>
            </a:ext>
          </a:extLst>
        </p:spPr>
      </p:pic>
      <p:pic>
        <p:nvPicPr>
          <p:cNvPr id="6146" name="Picture 2" descr="Disney+ | Stream Originals, movies and series">
            <a:extLst>
              <a:ext uri="{FF2B5EF4-FFF2-40B4-BE49-F238E27FC236}">
                <a16:creationId xmlns:a16="http://schemas.microsoft.com/office/drawing/2014/main" id="{E43EE632-EBB6-EB52-04A2-A2922187F12E}"/>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1367323" y="2134286"/>
            <a:ext cx="4376516" cy="2538379"/>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a:extLst>
              <a:ext uri="{FF2B5EF4-FFF2-40B4-BE49-F238E27FC236}">
                <a16:creationId xmlns:a16="http://schemas.microsoft.com/office/drawing/2014/main" id="{C5110D0F-2F78-7D3C-2430-E55EA7EC590F}"/>
              </a:ext>
            </a:extLst>
          </p:cNvPr>
          <p:cNvSpPr txBox="1"/>
          <p:nvPr/>
        </p:nvSpPr>
        <p:spPr>
          <a:xfrm>
            <a:off x="7364879" y="5621542"/>
            <a:ext cx="3665096" cy="1938992"/>
          </a:xfrm>
          <a:prstGeom prst="rect">
            <a:avLst/>
          </a:prstGeom>
          <a:noFill/>
        </p:spPr>
        <p:txBody>
          <a:bodyPr wrap="square" rtlCol="0">
            <a:spAutoFit/>
          </a:bodyPr>
          <a:lstStyle/>
          <a:p>
            <a:pPr algn="ctr"/>
            <a:r>
              <a:rPr lang="en-GB" sz="4000" b="1" dirty="0">
                <a:solidFill>
                  <a:srgbClr val="FFFFFF"/>
                </a:solidFill>
                <a:latin typeface="Planer" panose="020B0604020202020204" charset="0"/>
                <a:ea typeface="Open Sans"/>
                <a:cs typeface="Open Sans"/>
                <a:sym typeface="Open Sans"/>
              </a:rPr>
              <a:t>£10.99 a month</a:t>
            </a:r>
            <a:endParaRPr lang="en" sz="4000" b="1" dirty="0">
              <a:solidFill>
                <a:srgbClr val="FFFFFF"/>
              </a:solidFill>
              <a:latin typeface="Planer" panose="020B0604020202020204" charset="0"/>
              <a:ea typeface="Open Sans"/>
              <a:cs typeface="Open Sans"/>
              <a:sym typeface="Open Sans"/>
            </a:endParaRPr>
          </a:p>
          <a:p>
            <a:pPr marL="342900" indent="-342900" algn="ctr">
              <a:buFont typeface="Arial" panose="020B0604020202020204" pitchFamily="34" charset="0"/>
              <a:buChar char="•"/>
            </a:pPr>
            <a:endParaRPr lang="en" sz="4000" b="1" dirty="0">
              <a:solidFill>
                <a:srgbClr val="FFFFFF"/>
              </a:solidFill>
              <a:latin typeface="Planer" panose="020B0604020202020204" charset="0"/>
              <a:ea typeface="Open Sans"/>
              <a:cs typeface="Open Sans"/>
              <a:sym typeface="Open Sans"/>
            </a:endParaRPr>
          </a:p>
          <a:p>
            <a:pPr algn="ctr"/>
            <a:endParaRPr lang="en" sz="4000" b="1" dirty="0">
              <a:solidFill>
                <a:srgbClr val="FFFFFF"/>
              </a:solidFill>
              <a:latin typeface="Planer" panose="020B0604020202020204" charset="0"/>
              <a:ea typeface="Open Sans"/>
              <a:cs typeface="Open Sans"/>
              <a:sym typeface="Open Sans"/>
            </a:endParaRPr>
          </a:p>
        </p:txBody>
      </p:sp>
      <p:sp>
        <p:nvSpPr>
          <p:cNvPr id="18" name="TextBox 17">
            <a:extLst>
              <a:ext uri="{FF2B5EF4-FFF2-40B4-BE49-F238E27FC236}">
                <a16:creationId xmlns:a16="http://schemas.microsoft.com/office/drawing/2014/main" id="{CEE2FC9B-FBB6-0F35-93B7-0567848DA40C}"/>
              </a:ext>
            </a:extLst>
          </p:cNvPr>
          <p:cNvSpPr txBox="1"/>
          <p:nvPr/>
        </p:nvSpPr>
        <p:spPr>
          <a:xfrm>
            <a:off x="11717771" y="4381913"/>
            <a:ext cx="3665096" cy="1938992"/>
          </a:xfrm>
          <a:prstGeom prst="rect">
            <a:avLst/>
          </a:prstGeom>
          <a:noFill/>
        </p:spPr>
        <p:txBody>
          <a:bodyPr wrap="square" rtlCol="0">
            <a:spAutoFit/>
          </a:bodyPr>
          <a:lstStyle/>
          <a:p>
            <a:pPr algn="ctr"/>
            <a:r>
              <a:rPr lang="en-GB" sz="4000" b="1" dirty="0">
                <a:solidFill>
                  <a:srgbClr val="FFFFFF"/>
                </a:solidFill>
                <a:latin typeface="Planer" panose="020B0604020202020204" charset="0"/>
                <a:ea typeface="Open Sans"/>
                <a:cs typeface="Open Sans"/>
                <a:sym typeface="Open Sans"/>
              </a:rPr>
              <a:t>£7.99 a month</a:t>
            </a:r>
            <a:endParaRPr lang="en" sz="4000" b="1" dirty="0">
              <a:solidFill>
                <a:srgbClr val="FFFFFF"/>
              </a:solidFill>
              <a:latin typeface="Planer" panose="020B0604020202020204" charset="0"/>
              <a:ea typeface="Open Sans"/>
              <a:cs typeface="Open Sans"/>
              <a:sym typeface="Open Sans"/>
            </a:endParaRPr>
          </a:p>
          <a:p>
            <a:pPr marL="342900" indent="-342900" algn="ctr">
              <a:buFont typeface="Arial" panose="020B0604020202020204" pitchFamily="34" charset="0"/>
              <a:buChar char="•"/>
            </a:pPr>
            <a:endParaRPr lang="en" sz="4000" b="1" dirty="0">
              <a:solidFill>
                <a:srgbClr val="FFFFFF"/>
              </a:solidFill>
              <a:latin typeface="Planer" panose="020B0604020202020204" charset="0"/>
              <a:ea typeface="Open Sans"/>
              <a:cs typeface="Open Sans"/>
              <a:sym typeface="Open Sans"/>
            </a:endParaRPr>
          </a:p>
          <a:p>
            <a:pPr algn="ctr"/>
            <a:endParaRPr lang="en" sz="4000" b="1" dirty="0">
              <a:solidFill>
                <a:srgbClr val="FFFFFF"/>
              </a:solidFill>
              <a:latin typeface="Planer" panose="020B0604020202020204" charset="0"/>
              <a:ea typeface="Open Sans"/>
              <a:cs typeface="Open Sans"/>
              <a:sym typeface="Open Sans"/>
            </a:endParaRPr>
          </a:p>
        </p:txBody>
      </p:sp>
      <p:sp>
        <p:nvSpPr>
          <p:cNvPr id="19" name="TextBox 18">
            <a:extLst>
              <a:ext uri="{FF2B5EF4-FFF2-40B4-BE49-F238E27FC236}">
                <a16:creationId xmlns:a16="http://schemas.microsoft.com/office/drawing/2014/main" id="{DB10EA94-0D93-0190-3ADE-FDEAD1E16D0B}"/>
              </a:ext>
            </a:extLst>
          </p:cNvPr>
          <p:cNvSpPr txBox="1"/>
          <p:nvPr/>
        </p:nvSpPr>
        <p:spPr>
          <a:xfrm>
            <a:off x="10083541" y="8370152"/>
            <a:ext cx="3665096" cy="1938992"/>
          </a:xfrm>
          <a:prstGeom prst="rect">
            <a:avLst/>
          </a:prstGeom>
          <a:noFill/>
        </p:spPr>
        <p:txBody>
          <a:bodyPr wrap="square" rtlCol="0">
            <a:spAutoFit/>
          </a:bodyPr>
          <a:lstStyle/>
          <a:p>
            <a:pPr algn="ctr"/>
            <a:r>
              <a:rPr lang="en-GB" sz="4000" b="1" dirty="0">
                <a:solidFill>
                  <a:srgbClr val="FFFFFF"/>
                </a:solidFill>
                <a:latin typeface="Planer" panose="020B0604020202020204" charset="0"/>
                <a:ea typeface="Open Sans"/>
                <a:cs typeface="Open Sans"/>
                <a:sym typeface="Open Sans"/>
              </a:rPr>
              <a:t>£26 a month</a:t>
            </a:r>
            <a:endParaRPr lang="en" sz="4000" b="1" dirty="0">
              <a:solidFill>
                <a:srgbClr val="FFFFFF"/>
              </a:solidFill>
              <a:latin typeface="Planer" panose="020B0604020202020204" charset="0"/>
              <a:ea typeface="Open Sans"/>
              <a:cs typeface="Open Sans"/>
              <a:sym typeface="Open Sans"/>
            </a:endParaRPr>
          </a:p>
          <a:p>
            <a:pPr marL="342900" indent="-342900" algn="ctr">
              <a:buFont typeface="Arial" panose="020B0604020202020204" pitchFamily="34" charset="0"/>
              <a:buChar char="•"/>
            </a:pPr>
            <a:endParaRPr lang="en" sz="4000" b="1" dirty="0">
              <a:solidFill>
                <a:srgbClr val="FFFFFF"/>
              </a:solidFill>
              <a:latin typeface="Planer" panose="020B0604020202020204" charset="0"/>
              <a:ea typeface="Open Sans"/>
              <a:cs typeface="Open Sans"/>
              <a:sym typeface="Open Sans"/>
            </a:endParaRPr>
          </a:p>
          <a:p>
            <a:pPr algn="ctr"/>
            <a:endParaRPr lang="en" sz="4000" b="1" dirty="0">
              <a:solidFill>
                <a:srgbClr val="FFFFFF"/>
              </a:solidFill>
              <a:latin typeface="Planer" panose="020B0604020202020204" charset="0"/>
              <a:ea typeface="Open Sans"/>
              <a:cs typeface="Open Sans"/>
              <a:sym typeface="Open Sans"/>
            </a:endParaRPr>
          </a:p>
        </p:txBody>
      </p:sp>
      <p:sp>
        <p:nvSpPr>
          <p:cNvPr id="20" name="TextBox 19">
            <a:extLst>
              <a:ext uri="{FF2B5EF4-FFF2-40B4-BE49-F238E27FC236}">
                <a16:creationId xmlns:a16="http://schemas.microsoft.com/office/drawing/2014/main" id="{C617729C-9506-DEC4-008F-D8456B09605A}"/>
              </a:ext>
            </a:extLst>
          </p:cNvPr>
          <p:cNvSpPr txBox="1"/>
          <p:nvPr/>
        </p:nvSpPr>
        <p:spPr>
          <a:xfrm>
            <a:off x="4567592" y="8413697"/>
            <a:ext cx="3665096" cy="1938992"/>
          </a:xfrm>
          <a:prstGeom prst="rect">
            <a:avLst/>
          </a:prstGeom>
          <a:noFill/>
        </p:spPr>
        <p:txBody>
          <a:bodyPr wrap="square" rtlCol="0">
            <a:spAutoFit/>
          </a:bodyPr>
          <a:lstStyle/>
          <a:p>
            <a:pPr algn="ctr"/>
            <a:r>
              <a:rPr lang="en-GB" sz="4000" b="1" dirty="0">
                <a:solidFill>
                  <a:srgbClr val="FFFFFF"/>
                </a:solidFill>
                <a:latin typeface="Planer" panose="020B0604020202020204" charset="0"/>
                <a:ea typeface="Open Sans"/>
                <a:cs typeface="Open Sans"/>
                <a:sym typeface="Open Sans"/>
              </a:rPr>
              <a:t>£19 a month</a:t>
            </a:r>
            <a:endParaRPr lang="en" sz="4000" b="1" dirty="0">
              <a:solidFill>
                <a:srgbClr val="FFFFFF"/>
              </a:solidFill>
              <a:latin typeface="Planer" panose="020B0604020202020204" charset="0"/>
              <a:ea typeface="Open Sans"/>
              <a:cs typeface="Open Sans"/>
              <a:sym typeface="Open Sans"/>
            </a:endParaRPr>
          </a:p>
          <a:p>
            <a:pPr marL="342900" indent="-342900" algn="ctr">
              <a:buFont typeface="Arial" panose="020B0604020202020204" pitchFamily="34" charset="0"/>
              <a:buChar char="•"/>
            </a:pPr>
            <a:endParaRPr lang="en" sz="4000" b="1" dirty="0">
              <a:solidFill>
                <a:srgbClr val="FFFFFF"/>
              </a:solidFill>
              <a:latin typeface="Planer" panose="020B0604020202020204" charset="0"/>
              <a:ea typeface="Open Sans"/>
              <a:cs typeface="Open Sans"/>
              <a:sym typeface="Open Sans"/>
            </a:endParaRPr>
          </a:p>
          <a:p>
            <a:pPr algn="ctr"/>
            <a:endParaRPr lang="en" sz="4000" b="1" dirty="0">
              <a:solidFill>
                <a:srgbClr val="FFFFFF"/>
              </a:solidFill>
              <a:latin typeface="Planer" panose="020B0604020202020204" charset="0"/>
              <a:ea typeface="Open Sans"/>
              <a:cs typeface="Open Sans"/>
              <a:sym typeface="Open Sans"/>
            </a:endParaRPr>
          </a:p>
        </p:txBody>
      </p:sp>
    </p:spTree>
    <p:extLst>
      <p:ext uri="{BB962C8B-B14F-4D97-AF65-F5344CB8AC3E}">
        <p14:creationId xmlns:p14="http://schemas.microsoft.com/office/powerpoint/2010/main" val="36115490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p:cNvPicPr>
            <a:picLocks noChangeAspect="1"/>
          </p:cNvPicPr>
          <p:nvPr/>
        </p:nvPicPr>
        <p:blipFill>
          <a:blip r:embed="rId3"/>
          <a:srcRect/>
          <a:stretch>
            <a:fillRect/>
          </a:stretch>
        </p:blipFill>
        <p:spPr>
          <a:xfrm>
            <a:off x="398578" y="8852487"/>
            <a:ext cx="2744232" cy="1018796"/>
          </a:xfrm>
          <a:prstGeom prst="rect">
            <a:avLst/>
          </a:prstGeom>
        </p:spPr>
      </p:pic>
      <p:sp>
        <p:nvSpPr>
          <p:cNvPr id="5" name="TextBox 4">
            <a:extLst>
              <a:ext uri="{FF2B5EF4-FFF2-40B4-BE49-F238E27FC236}">
                <a16:creationId xmlns:a16="http://schemas.microsoft.com/office/drawing/2014/main" id="{50E15ACE-0396-B765-E522-0D6DE5AC7F7D}"/>
              </a:ext>
            </a:extLst>
          </p:cNvPr>
          <p:cNvSpPr txBox="1"/>
          <p:nvPr/>
        </p:nvSpPr>
        <p:spPr>
          <a:xfrm>
            <a:off x="3807636" y="952500"/>
            <a:ext cx="10672727" cy="3770263"/>
          </a:xfrm>
          <a:prstGeom prst="rect">
            <a:avLst/>
          </a:prstGeom>
          <a:noFill/>
        </p:spPr>
        <p:txBody>
          <a:bodyPr wrap="square" rtlCol="0">
            <a:spAutoFit/>
          </a:bodyPr>
          <a:lstStyle/>
          <a:p>
            <a:pPr algn="ctr"/>
            <a:r>
              <a:rPr lang="en-GB" sz="23900" b="1" dirty="0">
                <a:solidFill>
                  <a:srgbClr val="002554"/>
                </a:solidFill>
                <a:latin typeface="Planer" panose="020B0604020202020204" charset="0"/>
              </a:rPr>
              <a:t>Chance</a:t>
            </a:r>
          </a:p>
        </p:txBody>
      </p:sp>
      <p:pic>
        <p:nvPicPr>
          <p:cNvPr id="2" name="Picture 2"/>
          <p:cNvPicPr>
            <a:picLocks noChangeAspect="1"/>
          </p:cNvPicPr>
          <p:nvPr/>
        </p:nvPicPr>
        <p:blipFill>
          <a:blip r:embed="rId4" cstate="print">
            <a:alphaModFix amt="80000"/>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2700000">
            <a:off x="-1526251" y="3850110"/>
            <a:ext cx="3556199" cy="3542864"/>
          </a:xfrm>
          <a:prstGeom prst="rect">
            <a:avLst/>
          </a:prstGeom>
        </p:spPr>
      </p:pic>
      <p:pic>
        <p:nvPicPr>
          <p:cNvPr id="3" name="Picture 3"/>
          <p:cNvPicPr>
            <a:picLocks noChangeAspect="1"/>
          </p:cNvPicPr>
          <p:nvPr/>
        </p:nvPicPr>
        <p:blipFill>
          <a:blip r:embed="rId4" cstate="print">
            <a:alphaModFix amt="80000"/>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2700000">
            <a:off x="16335018" y="3850110"/>
            <a:ext cx="3556199" cy="3542864"/>
          </a:xfrm>
          <a:prstGeom prst="rect">
            <a:avLst/>
          </a:prstGeom>
        </p:spPr>
      </p:pic>
      <p:pic>
        <p:nvPicPr>
          <p:cNvPr id="7" name="Picture 6">
            <a:extLst>
              <a:ext uri="{FF2B5EF4-FFF2-40B4-BE49-F238E27FC236}">
                <a16:creationId xmlns:a16="http://schemas.microsoft.com/office/drawing/2014/main" id="{8FFEA97C-3091-F472-9BD4-1746BF7456A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437962" y="4362968"/>
            <a:ext cx="3405352" cy="5071653"/>
          </a:xfrm>
          <a:prstGeom prst="rect">
            <a:avLst/>
          </a:prstGeom>
        </p:spPr>
      </p:pic>
      <p:pic>
        <p:nvPicPr>
          <p:cNvPr id="11" name="Picture 10">
            <a:extLst>
              <a:ext uri="{FF2B5EF4-FFF2-40B4-BE49-F238E27FC236}">
                <a16:creationId xmlns:a16="http://schemas.microsoft.com/office/drawing/2014/main" id="{D6352F55-0454-9F73-771E-087275CBFE50}"/>
              </a:ext>
            </a:extLst>
          </p:cNvPr>
          <p:cNvPicPr>
            <a:picLocks noChangeAspect="1"/>
          </p:cNvPicPr>
          <p:nvPr/>
        </p:nvPicPr>
        <p:blipFill rotWithShape="1">
          <a:blip r:embed="rId7">
            <a:extLst>
              <a:ext uri="{28A0092B-C50C-407E-A947-70E740481C1C}">
                <a14:useLocalDpi xmlns:a14="http://schemas.microsoft.com/office/drawing/2010/main" val="0"/>
              </a:ext>
            </a:extLst>
          </a:blip>
          <a:srcRect l="23155" r="21218"/>
          <a:stretch/>
        </p:blipFill>
        <p:spPr>
          <a:xfrm rot="20925925">
            <a:off x="4492873" y="4749435"/>
            <a:ext cx="3342289" cy="4761905"/>
          </a:xfrm>
          <a:prstGeom prst="rect">
            <a:avLst/>
          </a:prstGeom>
        </p:spPr>
      </p:pic>
      <p:pic>
        <p:nvPicPr>
          <p:cNvPr id="12" name="Picture 11">
            <a:extLst>
              <a:ext uri="{FF2B5EF4-FFF2-40B4-BE49-F238E27FC236}">
                <a16:creationId xmlns:a16="http://schemas.microsoft.com/office/drawing/2014/main" id="{A4923784-3D84-F87D-B4E6-DAB49CFAE8FB}"/>
              </a:ext>
            </a:extLst>
          </p:cNvPr>
          <p:cNvPicPr>
            <a:picLocks noChangeAspect="1"/>
          </p:cNvPicPr>
          <p:nvPr/>
        </p:nvPicPr>
        <p:blipFill rotWithShape="1">
          <a:blip r:embed="rId7">
            <a:extLst>
              <a:ext uri="{28A0092B-C50C-407E-A947-70E740481C1C}">
                <a14:useLocalDpi xmlns:a14="http://schemas.microsoft.com/office/drawing/2010/main" val="0"/>
              </a:ext>
            </a:extLst>
          </a:blip>
          <a:srcRect l="23155" r="21218"/>
          <a:stretch/>
        </p:blipFill>
        <p:spPr>
          <a:xfrm rot="1094475">
            <a:off x="10682292" y="4872925"/>
            <a:ext cx="3342289" cy="4761905"/>
          </a:xfrm>
          <a:prstGeom prst="rect">
            <a:avLst/>
          </a:prstGeom>
        </p:spPr>
      </p:pic>
    </p:spTree>
    <p:extLst>
      <p:ext uri="{BB962C8B-B14F-4D97-AF65-F5344CB8AC3E}">
        <p14:creationId xmlns:p14="http://schemas.microsoft.com/office/powerpoint/2010/main" val="97010120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a:extLst>
              <a:ext uri="{FF2B5EF4-FFF2-40B4-BE49-F238E27FC236}">
                <a16:creationId xmlns:a16="http://schemas.microsoft.com/office/drawing/2014/main" id="{1E3891E0-4543-F362-91A9-CD09123F28EA}"/>
              </a:ext>
            </a:extLst>
          </p:cNvPr>
          <p:cNvPicPr>
            <a:picLocks noChangeAspect="1"/>
          </p:cNvPicPr>
          <p:nvPr/>
        </p:nvPicPr>
        <p:blipFill>
          <a:blip r:embed="rId3" cstate="print">
            <a:alphaModFix amt="80000"/>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2700000">
            <a:off x="-1526251" y="3850110"/>
            <a:ext cx="3556199" cy="3542864"/>
          </a:xfrm>
          <a:prstGeom prst="rect">
            <a:avLst/>
          </a:prstGeom>
        </p:spPr>
      </p:pic>
      <p:pic>
        <p:nvPicPr>
          <p:cNvPr id="3" name="Picture 3">
            <a:extLst>
              <a:ext uri="{FF2B5EF4-FFF2-40B4-BE49-F238E27FC236}">
                <a16:creationId xmlns:a16="http://schemas.microsoft.com/office/drawing/2014/main" id="{950B5516-4A0A-2F0E-5D1E-0ECFA08AF1AF}"/>
              </a:ext>
            </a:extLst>
          </p:cNvPr>
          <p:cNvPicPr>
            <a:picLocks noChangeAspect="1"/>
          </p:cNvPicPr>
          <p:nvPr/>
        </p:nvPicPr>
        <p:blipFill>
          <a:blip r:embed="rId3" cstate="print">
            <a:alphaModFix amt="80000"/>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2700000">
            <a:off x="16335018" y="3850110"/>
            <a:ext cx="3556199" cy="3542864"/>
          </a:xfrm>
          <a:prstGeom prst="rect">
            <a:avLst/>
          </a:prstGeom>
        </p:spPr>
      </p:pic>
      <p:sp>
        <p:nvSpPr>
          <p:cNvPr id="11" name="Oval 10">
            <a:hlinkClick r:id="rId5" action="ppaction://hlinksldjump"/>
          </p:cNvPr>
          <p:cNvSpPr/>
          <p:nvPr/>
        </p:nvSpPr>
        <p:spPr>
          <a:xfrm>
            <a:off x="898633" y="547854"/>
            <a:ext cx="2128346" cy="1915509"/>
          </a:xfrm>
          <a:prstGeom prst="ellipse">
            <a:avLst/>
          </a:prstGeom>
          <a:solidFill>
            <a:srgbClr val="002554"/>
          </a:solidFill>
          <a:ln w="57150">
            <a:solidFill>
              <a:srgbClr val="002554"/>
            </a:solidFill>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sz="2700">
              <a:solidFill>
                <a:prstClr val="white"/>
              </a:solidFill>
            </a:endParaRPr>
          </a:p>
        </p:txBody>
      </p:sp>
      <p:sp>
        <p:nvSpPr>
          <p:cNvPr id="12" name="Oval 11">
            <a:hlinkClick r:id="rId6" action="ppaction://hlinksldjump"/>
          </p:cNvPr>
          <p:cNvSpPr/>
          <p:nvPr/>
        </p:nvSpPr>
        <p:spPr>
          <a:xfrm>
            <a:off x="3681247" y="547854"/>
            <a:ext cx="2128346" cy="1915509"/>
          </a:xfrm>
          <a:prstGeom prst="ellipse">
            <a:avLst/>
          </a:prstGeom>
          <a:solidFill>
            <a:srgbClr val="002554"/>
          </a:solidFill>
          <a:ln w="57150">
            <a:solidFill>
              <a:srgbClr val="002554"/>
            </a:solidFill>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sz="2700">
              <a:solidFill>
                <a:prstClr val="white"/>
              </a:solidFill>
            </a:endParaRPr>
          </a:p>
        </p:txBody>
      </p:sp>
      <p:sp>
        <p:nvSpPr>
          <p:cNvPr id="13" name="Oval 12">
            <a:hlinkClick r:id="rId7" action="ppaction://hlinksldjump"/>
          </p:cNvPr>
          <p:cNvSpPr/>
          <p:nvPr/>
        </p:nvSpPr>
        <p:spPr>
          <a:xfrm>
            <a:off x="6708223" y="547854"/>
            <a:ext cx="2128346" cy="1915509"/>
          </a:xfrm>
          <a:prstGeom prst="ellipse">
            <a:avLst/>
          </a:prstGeom>
          <a:solidFill>
            <a:srgbClr val="002554"/>
          </a:solidFill>
          <a:ln w="57150">
            <a:solidFill>
              <a:srgbClr val="002554"/>
            </a:solidFill>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sz="2700">
              <a:solidFill>
                <a:prstClr val="white"/>
              </a:solidFill>
            </a:endParaRPr>
          </a:p>
        </p:txBody>
      </p:sp>
      <p:sp>
        <p:nvSpPr>
          <p:cNvPr id="14" name="Oval 13">
            <a:hlinkClick r:id="rId8" action="ppaction://hlinksldjump"/>
          </p:cNvPr>
          <p:cNvSpPr/>
          <p:nvPr/>
        </p:nvSpPr>
        <p:spPr>
          <a:xfrm>
            <a:off x="9593315" y="547854"/>
            <a:ext cx="2128346" cy="1915509"/>
          </a:xfrm>
          <a:prstGeom prst="ellipse">
            <a:avLst/>
          </a:prstGeom>
          <a:solidFill>
            <a:srgbClr val="002554"/>
          </a:solidFill>
          <a:ln w="57150">
            <a:solidFill>
              <a:srgbClr val="002554"/>
            </a:solidFill>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sz="2700">
              <a:solidFill>
                <a:prstClr val="white"/>
              </a:solidFill>
            </a:endParaRPr>
          </a:p>
        </p:txBody>
      </p:sp>
      <p:sp>
        <p:nvSpPr>
          <p:cNvPr id="15" name="Oval 14">
            <a:hlinkClick r:id="rId9" action="ppaction://hlinksldjump"/>
          </p:cNvPr>
          <p:cNvSpPr/>
          <p:nvPr/>
        </p:nvSpPr>
        <p:spPr>
          <a:xfrm>
            <a:off x="12502054" y="547854"/>
            <a:ext cx="2128346" cy="1915509"/>
          </a:xfrm>
          <a:prstGeom prst="ellipse">
            <a:avLst/>
          </a:prstGeom>
          <a:solidFill>
            <a:srgbClr val="002554"/>
          </a:solidFill>
          <a:ln w="57150">
            <a:solidFill>
              <a:srgbClr val="002554"/>
            </a:solidFill>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sz="2700">
              <a:solidFill>
                <a:prstClr val="white"/>
              </a:solidFill>
            </a:endParaRPr>
          </a:p>
        </p:txBody>
      </p:sp>
      <p:sp>
        <p:nvSpPr>
          <p:cNvPr id="16" name="Oval 15">
            <a:hlinkClick r:id="rId10" action="ppaction://hlinksldjump"/>
          </p:cNvPr>
          <p:cNvSpPr/>
          <p:nvPr/>
        </p:nvSpPr>
        <p:spPr>
          <a:xfrm>
            <a:off x="15505385" y="547854"/>
            <a:ext cx="2128346" cy="1915509"/>
          </a:xfrm>
          <a:prstGeom prst="ellipse">
            <a:avLst/>
          </a:prstGeom>
          <a:solidFill>
            <a:srgbClr val="002554"/>
          </a:solidFill>
          <a:ln w="57150">
            <a:solidFill>
              <a:srgbClr val="002554"/>
            </a:solidFill>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sz="2700">
              <a:solidFill>
                <a:prstClr val="white"/>
              </a:solidFill>
            </a:endParaRPr>
          </a:p>
        </p:txBody>
      </p:sp>
      <p:sp>
        <p:nvSpPr>
          <p:cNvPr id="17" name="Oval 16">
            <a:hlinkClick r:id="rId11" action="ppaction://hlinksldjump"/>
          </p:cNvPr>
          <p:cNvSpPr/>
          <p:nvPr/>
        </p:nvSpPr>
        <p:spPr>
          <a:xfrm>
            <a:off x="898631" y="3188577"/>
            <a:ext cx="2128346" cy="1915509"/>
          </a:xfrm>
          <a:prstGeom prst="ellipse">
            <a:avLst/>
          </a:prstGeom>
          <a:solidFill>
            <a:srgbClr val="002554"/>
          </a:solidFill>
          <a:ln w="57150">
            <a:solidFill>
              <a:srgbClr val="002554"/>
            </a:solidFill>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sz="2700">
              <a:solidFill>
                <a:prstClr val="white"/>
              </a:solidFill>
            </a:endParaRPr>
          </a:p>
        </p:txBody>
      </p:sp>
      <p:sp>
        <p:nvSpPr>
          <p:cNvPr id="18" name="Oval 17">
            <a:hlinkClick r:id="rId12" action="ppaction://hlinksldjump"/>
          </p:cNvPr>
          <p:cNvSpPr/>
          <p:nvPr/>
        </p:nvSpPr>
        <p:spPr>
          <a:xfrm>
            <a:off x="3681247" y="3188577"/>
            <a:ext cx="2128346" cy="1915509"/>
          </a:xfrm>
          <a:prstGeom prst="ellipse">
            <a:avLst/>
          </a:prstGeom>
          <a:solidFill>
            <a:srgbClr val="002554"/>
          </a:solidFill>
          <a:ln w="57150">
            <a:solidFill>
              <a:srgbClr val="002554"/>
            </a:solidFill>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sz="2700">
              <a:solidFill>
                <a:prstClr val="white"/>
              </a:solidFill>
            </a:endParaRPr>
          </a:p>
        </p:txBody>
      </p:sp>
      <p:sp>
        <p:nvSpPr>
          <p:cNvPr id="19" name="Oval 18">
            <a:hlinkClick r:id="rId13" action="ppaction://hlinksldjump"/>
          </p:cNvPr>
          <p:cNvSpPr/>
          <p:nvPr/>
        </p:nvSpPr>
        <p:spPr>
          <a:xfrm>
            <a:off x="6684572" y="3188577"/>
            <a:ext cx="2128346" cy="1915509"/>
          </a:xfrm>
          <a:prstGeom prst="ellipse">
            <a:avLst/>
          </a:prstGeom>
          <a:solidFill>
            <a:srgbClr val="002554"/>
          </a:solidFill>
          <a:ln w="57150">
            <a:solidFill>
              <a:srgbClr val="002554"/>
            </a:solidFill>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sz="2700">
              <a:solidFill>
                <a:prstClr val="white"/>
              </a:solidFill>
            </a:endParaRPr>
          </a:p>
        </p:txBody>
      </p:sp>
      <p:sp>
        <p:nvSpPr>
          <p:cNvPr id="20" name="Oval 19">
            <a:hlinkClick r:id="rId14" action="ppaction://hlinksldjump"/>
          </p:cNvPr>
          <p:cNvSpPr/>
          <p:nvPr/>
        </p:nvSpPr>
        <p:spPr>
          <a:xfrm>
            <a:off x="9593315" y="3188577"/>
            <a:ext cx="2128346" cy="1915509"/>
          </a:xfrm>
          <a:prstGeom prst="ellipse">
            <a:avLst/>
          </a:prstGeom>
          <a:solidFill>
            <a:srgbClr val="002554"/>
          </a:solidFill>
          <a:ln w="57150">
            <a:solidFill>
              <a:srgbClr val="002554"/>
            </a:solidFill>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sz="2700">
              <a:solidFill>
                <a:prstClr val="white"/>
              </a:solidFill>
            </a:endParaRPr>
          </a:p>
        </p:txBody>
      </p:sp>
      <p:sp>
        <p:nvSpPr>
          <p:cNvPr id="21" name="Oval 20">
            <a:hlinkClick r:id="rId15" action="ppaction://hlinksldjump"/>
          </p:cNvPr>
          <p:cNvSpPr/>
          <p:nvPr/>
        </p:nvSpPr>
        <p:spPr>
          <a:xfrm>
            <a:off x="12502052" y="3188577"/>
            <a:ext cx="2128346" cy="1915509"/>
          </a:xfrm>
          <a:prstGeom prst="ellipse">
            <a:avLst/>
          </a:prstGeom>
          <a:solidFill>
            <a:srgbClr val="002554"/>
          </a:solidFill>
          <a:ln w="57150">
            <a:solidFill>
              <a:srgbClr val="002554"/>
            </a:solidFill>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sz="2700">
              <a:solidFill>
                <a:prstClr val="white"/>
              </a:solidFill>
            </a:endParaRPr>
          </a:p>
        </p:txBody>
      </p:sp>
      <p:sp>
        <p:nvSpPr>
          <p:cNvPr id="22" name="Oval 21">
            <a:hlinkClick r:id="rId16" action="ppaction://hlinksldjump"/>
          </p:cNvPr>
          <p:cNvSpPr/>
          <p:nvPr/>
        </p:nvSpPr>
        <p:spPr>
          <a:xfrm>
            <a:off x="15505385" y="3188577"/>
            <a:ext cx="2128346" cy="1915509"/>
          </a:xfrm>
          <a:prstGeom prst="ellipse">
            <a:avLst/>
          </a:prstGeom>
          <a:solidFill>
            <a:srgbClr val="002554"/>
          </a:solidFill>
          <a:ln w="57150">
            <a:solidFill>
              <a:srgbClr val="002554"/>
            </a:solidFill>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sz="2700">
              <a:solidFill>
                <a:prstClr val="white"/>
              </a:solidFill>
            </a:endParaRPr>
          </a:p>
        </p:txBody>
      </p:sp>
      <p:sp>
        <p:nvSpPr>
          <p:cNvPr id="23" name="Oval 22">
            <a:hlinkClick r:id="rId17" action="ppaction://hlinksldjump"/>
          </p:cNvPr>
          <p:cNvSpPr/>
          <p:nvPr/>
        </p:nvSpPr>
        <p:spPr>
          <a:xfrm>
            <a:off x="874981" y="5577054"/>
            <a:ext cx="2128346" cy="1915509"/>
          </a:xfrm>
          <a:prstGeom prst="ellipse">
            <a:avLst/>
          </a:prstGeom>
          <a:solidFill>
            <a:srgbClr val="002554"/>
          </a:solidFill>
          <a:ln w="57150">
            <a:solidFill>
              <a:srgbClr val="002554"/>
            </a:solidFill>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sz="2700">
              <a:solidFill>
                <a:prstClr val="white"/>
              </a:solidFill>
            </a:endParaRPr>
          </a:p>
        </p:txBody>
      </p:sp>
      <p:sp>
        <p:nvSpPr>
          <p:cNvPr id="24" name="Oval 23">
            <a:hlinkClick r:id="rId18" action="ppaction://hlinksldjump"/>
          </p:cNvPr>
          <p:cNvSpPr/>
          <p:nvPr/>
        </p:nvSpPr>
        <p:spPr>
          <a:xfrm>
            <a:off x="3681245" y="5742593"/>
            <a:ext cx="2128346" cy="1915509"/>
          </a:xfrm>
          <a:prstGeom prst="ellipse">
            <a:avLst/>
          </a:prstGeom>
          <a:solidFill>
            <a:srgbClr val="002554"/>
          </a:solidFill>
          <a:ln w="57150">
            <a:solidFill>
              <a:srgbClr val="002554"/>
            </a:solidFill>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sz="2700">
              <a:solidFill>
                <a:prstClr val="white"/>
              </a:solidFill>
            </a:endParaRPr>
          </a:p>
        </p:txBody>
      </p:sp>
      <p:sp>
        <p:nvSpPr>
          <p:cNvPr id="25" name="Oval 24">
            <a:hlinkClick r:id="rId19" action="ppaction://hlinksldjump"/>
          </p:cNvPr>
          <p:cNvSpPr/>
          <p:nvPr/>
        </p:nvSpPr>
        <p:spPr>
          <a:xfrm>
            <a:off x="6731872" y="5742593"/>
            <a:ext cx="2128346" cy="1915509"/>
          </a:xfrm>
          <a:prstGeom prst="ellipse">
            <a:avLst/>
          </a:prstGeom>
          <a:solidFill>
            <a:srgbClr val="002554"/>
          </a:solidFill>
          <a:ln w="57150">
            <a:solidFill>
              <a:srgbClr val="002554"/>
            </a:solidFill>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sz="2700">
              <a:solidFill>
                <a:prstClr val="white"/>
              </a:solidFill>
            </a:endParaRPr>
          </a:p>
        </p:txBody>
      </p:sp>
      <p:sp>
        <p:nvSpPr>
          <p:cNvPr id="26" name="Oval 25">
            <a:hlinkClick r:id="rId20" action="ppaction://hlinksldjump"/>
          </p:cNvPr>
          <p:cNvSpPr/>
          <p:nvPr/>
        </p:nvSpPr>
        <p:spPr>
          <a:xfrm>
            <a:off x="9593315" y="5742593"/>
            <a:ext cx="2128346" cy="1915509"/>
          </a:xfrm>
          <a:prstGeom prst="ellipse">
            <a:avLst/>
          </a:prstGeom>
          <a:solidFill>
            <a:srgbClr val="002554"/>
          </a:solidFill>
          <a:ln w="57150">
            <a:solidFill>
              <a:srgbClr val="002554"/>
            </a:solidFill>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sz="2700">
              <a:solidFill>
                <a:prstClr val="white"/>
              </a:solidFill>
            </a:endParaRPr>
          </a:p>
        </p:txBody>
      </p:sp>
      <p:sp>
        <p:nvSpPr>
          <p:cNvPr id="27" name="Oval 26">
            <a:hlinkClick r:id="rId21" action="ppaction://hlinksldjump"/>
          </p:cNvPr>
          <p:cNvSpPr/>
          <p:nvPr/>
        </p:nvSpPr>
        <p:spPr>
          <a:xfrm>
            <a:off x="12517816" y="5742593"/>
            <a:ext cx="2128346" cy="1915509"/>
          </a:xfrm>
          <a:prstGeom prst="ellipse">
            <a:avLst/>
          </a:prstGeom>
          <a:solidFill>
            <a:srgbClr val="002554"/>
          </a:solidFill>
          <a:ln w="57150">
            <a:solidFill>
              <a:srgbClr val="002554"/>
            </a:solidFill>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sz="2700">
              <a:solidFill>
                <a:prstClr val="white"/>
              </a:solidFill>
            </a:endParaRPr>
          </a:p>
        </p:txBody>
      </p:sp>
      <p:sp>
        <p:nvSpPr>
          <p:cNvPr id="28" name="Oval 27">
            <a:hlinkClick r:id="rId22" action="ppaction://hlinksldjump"/>
          </p:cNvPr>
          <p:cNvSpPr/>
          <p:nvPr/>
        </p:nvSpPr>
        <p:spPr>
          <a:xfrm>
            <a:off x="15505384" y="5742593"/>
            <a:ext cx="2128346" cy="1915509"/>
          </a:xfrm>
          <a:prstGeom prst="ellipse">
            <a:avLst/>
          </a:prstGeom>
          <a:solidFill>
            <a:srgbClr val="002554"/>
          </a:solidFill>
          <a:ln w="57150">
            <a:solidFill>
              <a:srgbClr val="002554"/>
            </a:solidFill>
          </a:ln>
        </p:spPr>
        <p:style>
          <a:lnRef idx="3">
            <a:schemeClr val="lt1"/>
          </a:lnRef>
          <a:fillRef idx="1">
            <a:schemeClr val="accent5"/>
          </a:fillRef>
          <a:effectRef idx="1">
            <a:schemeClr val="accent5"/>
          </a:effectRef>
          <a:fontRef idx="minor">
            <a:schemeClr val="lt1"/>
          </a:fontRef>
        </p:style>
        <p:txBody>
          <a:bodyPr rtlCol="0" anchor="ctr"/>
          <a:lstStyle/>
          <a:p>
            <a:pPr algn="ctr"/>
            <a:endParaRPr lang="en-GB" sz="2700">
              <a:solidFill>
                <a:prstClr val="white"/>
              </a:solidFill>
            </a:endParaRPr>
          </a:p>
        </p:txBody>
      </p:sp>
      <p:sp>
        <p:nvSpPr>
          <p:cNvPr id="29" name="TextBox 28">
            <a:hlinkClick r:id="rId23" action="ppaction://hlinksldjump"/>
          </p:cNvPr>
          <p:cNvSpPr txBox="1"/>
          <p:nvPr/>
        </p:nvSpPr>
        <p:spPr>
          <a:xfrm>
            <a:off x="8334137" y="8324281"/>
            <a:ext cx="9409044" cy="1477328"/>
          </a:xfrm>
          <a:prstGeom prst="rect">
            <a:avLst/>
          </a:prstGeom>
          <a:noFill/>
        </p:spPr>
        <p:txBody>
          <a:bodyPr wrap="square" lIns="0" tIns="0" rIns="0" bIns="0" rtlCol="0" anchor="ctr" anchorCtr="0">
            <a:spAutoFit/>
          </a:bodyPr>
          <a:lstStyle/>
          <a:p>
            <a:pPr defTabSz="914378"/>
            <a:r>
              <a:rPr lang="en-US" sz="9600" b="1" kern="0" dirty="0">
                <a:solidFill>
                  <a:srgbClr val="002554"/>
                </a:solidFill>
                <a:latin typeface="Planer" panose="020B0604020202020204" charset="0"/>
                <a:cs typeface="Planer Trial Bold"/>
              </a:rPr>
              <a:t>Pick a number…</a:t>
            </a:r>
          </a:p>
        </p:txBody>
      </p:sp>
      <p:sp>
        <p:nvSpPr>
          <p:cNvPr id="30" name="TextBox 29">
            <a:hlinkClick r:id="rId5" action="ppaction://hlinksldjump"/>
          </p:cNvPr>
          <p:cNvSpPr txBox="1"/>
          <p:nvPr/>
        </p:nvSpPr>
        <p:spPr>
          <a:xfrm>
            <a:off x="1597283" y="1043943"/>
            <a:ext cx="731036" cy="923330"/>
          </a:xfrm>
          <a:prstGeom prst="rect">
            <a:avLst/>
          </a:prstGeom>
          <a:noFill/>
        </p:spPr>
        <p:txBody>
          <a:bodyPr wrap="square" lIns="0" tIns="0" rIns="0" bIns="0" rtlCol="0" anchor="ctr" anchorCtr="0">
            <a:spAutoFit/>
          </a:bodyPr>
          <a:lstStyle/>
          <a:p>
            <a:pPr algn="ctr" defTabSz="914378"/>
            <a:r>
              <a:rPr lang="en-US" sz="6000" kern="0" dirty="0">
                <a:solidFill>
                  <a:srgbClr val="FFFFFF"/>
                </a:solidFill>
                <a:latin typeface="Planer" panose="020B0604020202020204" charset="0"/>
                <a:cs typeface="Planer Trial Bold"/>
              </a:rPr>
              <a:t>1</a:t>
            </a:r>
          </a:p>
        </p:txBody>
      </p:sp>
      <p:sp>
        <p:nvSpPr>
          <p:cNvPr id="31" name="TextBox 30">
            <a:hlinkClick r:id="rId6" action="ppaction://hlinksldjump"/>
          </p:cNvPr>
          <p:cNvSpPr txBox="1"/>
          <p:nvPr/>
        </p:nvSpPr>
        <p:spPr>
          <a:xfrm>
            <a:off x="4379899" y="1043942"/>
            <a:ext cx="731036" cy="923330"/>
          </a:xfrm>
          <a:prstGeom prst="rect">
            <a:avLst/>
          </a:prstGeom>
          <a:noFill/>
        </p:spPr>
        <p:txBody>
          <a:bodyPr wrap="square" lIns="0" tIns="0" rIns="0" bIns="0" rtlCol="0" anchor="ctr" anchorCtr="0">
            <a:spAutoFit/>
          </a:bodyPr>
          <a:lstStyle/>
          <a:p>
            <a:pPr algn="ctr" defTabSz="914378"/>
            <a:r>
              <a:rPr lang="en-US" sz="6000" kern="0" dirty="0">
                <a:solidFill>
                  <a:srgbClr val="FFFFFF"/>
                </a:solidFill>
                <a:latin typeface="Planer" panose="020B0604020202020204" charset="0"/>
                <a:cs typeface="Planer Trial Bold"/>
              </a:rPr>
              <a:t>2</a:t>
            </a:r>
          </a:p>
        </p:txBody>
      </p:sp>
      <p:sp>
        <p:nvSpPr>
          <p:cNvPr id="32" name="TextBox 31">
            <a:hlinkClick r:id="rId5" action="ppaction://hlinksldjump"/>
          </p:cNvPr>
          <p:cNvSpPr txBox="1"/>
          <p:nvPr/>
        </p:nvSpPr>
        <p:spPr>
          <a:xfrm>
            <a:off x="7430525" y="1043940"/>
            <a:ext cx="731036" cy="923330"/>
          </a:xfrm>
          <a:prstGeom prst="rect">
            <a:avLst/>
          </a:prstGeom>
          <a:noFill/>
        </p:spPr>
        <p:txBody>
          <a:bodyPr wrap="square" lIns="0" tIns="0" rIns="0" bIns="0" rtlCol="0" anchor="ctr" anchorCtr="0">
            <a:spAutoFit/>
          </a:bodyPr>
          <a:lstStyle/>
          <a:p>
            <a:pPr algn="ctr" defTabSz="914378"/>
            <a:r>
              <a:rPr lang="en-US" sz="6000" kern="0" dirty="0">
                <a:solidFill>
                  <a:srgbClr val="FFFFFF"/>
                </a:solidFill>
                <a:latin typeface="Planer" panose="020B0604020202020204" charset="0"/>
                <a:cs typeface="Planer Trial Bold"/>
              </a:rPr>
              <a:t>3</a:t>
            </a:r>
          </a:p>
        </p:txBody>
      </p:sp>
      <p:sp>
        <p:nvSpPr>
          <p:cNvPr id="33" name="TextBox 32">
            <a:hlinkClick r:id="rId7" action="ppaction://hlinksldjump"/>
          </p:cNvPr>
          <p:cNvSpPr txBox="1"/>
          <p:nvPr/>
        </p:nvSpPr>
        <p:spPr>
          <a:xfrm>
            <a:off x="10291969" y="1043939"/>
            <a:ext cx="731036" cy="923330"/>
          </a:xfrm>
          <a:prstGeom prst="rect">
            <a:avLst/>
          </a:prstGeom>
          <a:noFill/>
        </p:spPr>
        <p:txBody>
          <a:bodyPr wrap="square" lIns="0" tIns="0" rIns="0" bIns="0" rtlCol="0" anchor="ctr" anchorCtr="0">
            <a:spAutoFit/>
          </a:bodyPr>
          <a:lstStyle/>
          <a:p>
            <a:pPr algn="ctr" defTabSz="914378"/>
            <a:r>
              <a:rPr lang="en-US" sz="6000" kern="0" dirty="0">
                <a:solidFill>
                  <a:srgbClr val="FFFFFF"/>
                </a:solidFill>
                <a:latin typeface="Planer" panose="020B0604020202020204" charset="0"/>
                <a:cs typeface="Planer Trial Bold"/>
              </a:rPr>
              <a:t>4</a:t>
            </a:r>
          </a:p>
        </p:txBody>
      </p:sp>
      <p:sp>
        <p:nvSpPr>
          <p:cNvPr id="34" name="TextBox 33">
            <a:hlinkClick r:id="rId8" action="ppaction://hlinksldjump"/>
          </p:cNvPr>
          <p:cNvSpPr txBox="1"/>
          <p:nvPr/>
        </p:nvSpPr>
        <p:spPr>
          <a:xfrm>
            <a:off x="13200706" y="1043943"/>
            <a:ext cx="731036" cy="923330"/>
          </a:xfrm>
          <a:prstGeom prst="rect">
            <a:avLst/>
          </a:prstGeom>
          <a:noFill/>
        </p:spPr>
        <p:txBody>
          <a:bodyPr wrap="square" lIns="0" tIns="0" rIns="0" bIns="0" rtlCol="0" anchor="ctr" anchorCtr="0">
            <a:spAutoFit/>
          </a:bodyPr>
          <a:lstStyle/>
          <a:p>
            <a:pPr algn="ctr" defTabSz="914378"/>
            <a:r>
              <a:rPr lang="en-US" sz="6000" kern="0" dirty="0">
                <a:solidFill>
                  <a:srgbClr val="FFFFFF"/>
                </a:solidFill>
                <a:latin typeface="Planer" panose="020B0604020202020204" charset="0"/>
                <a:cs typeface="Planer Trial Bold"/>
              </a:rPr>
              <a:t>5</a:t>
            </a:r>
          </a:p>
        </p:txBody>
      </p:sp>
      <p:sp>
        <p:nvSpPr>
          <p:cNvPr id="35" name="TextBox 34">
            <a:hlinkClick r:id="rId9" action="ppaction://hlinksldjump"/>
          </p:cNvPr>
          <p:cNvSpPr txBox="1"/>
          <p:nvPr/>
        </p:nvSpPr>
        <p:spPr>
          <a:xfrm>
            <a:off x="16204037" y="1015827"/>
            <a:ext cx="731036" cy="923330"/>
          </a:xfrm>
          <a:prstGeom prst="rect">
            <a:avLst/>
          </a:prstGeom>
          <a:noFill/>
        </p:spPr>
        <p:txBody>
          <a:bodyPr wrap="square" lIns="0" tIns="0" rIns="0" bIns="0" rtlCol="0" anchor="ctr" anchorCtr="0">
            <a:spAutoFit/>
          </a:bodyPr>
          <a:lstStyle/>
          <a:p>
            <a:pPr algn="ctr" defTabSz="914378"/>
            <a:r>
              <a:rPr lang="en-US" sz="6000" kern="0" dirty="0">
                <a:solidFill>
                  <a:srgbClr val="FFFFFF"/>
                </a:solidFill>
                <a:latin typeface="Planer" panose="020B0604020202020204" charset="0"/>
                <a:cs typeface="Planer Trial Bold"/>
              </a:rPr>
              <a:t>6</a:t>
            </a:r>
          </a:p>
        </p:txBody>
      </p:sp>
      <p:sp>
        <p:nvSpPr>
          <p:cNvPr id="36" name="TextBox 35">
            <a:hlinkClick r:id="rId11" action="ppaction://hlinksldjump"/>
          </p:cNvPr>
          <p:cNvSpPr txBox="1"/>
          <p:nvPr/>
        </p:nvSpPr>
        <p:spPr>
          <a:xfrm>
            <a:off x="1608070" y="3684666"/>
            <a:ext cx="731036" cy="923330"/>
          </a:xfrm>
          <a:prstGeom prst="rect">
            <a:avLst/>
          </a:prstGeom>
          <a:noFill/>
        </p:spPr>
        <p:txBody>
          <a:bodyPr wrap="square" lIns="0" tIns="0" rIns="0" bIns="0" rtlCol="0" anchor="ctr" anchorCtr="0">
            <a:spAutoFit/>
          </a:bodyPr>
          <a:lstStyle/>
          <a:p>
            <a:pPr algn="ctr" defTabSz="914378"/>
            <a:r>
              <a:rPr lang="en-US" sz="6000" kern="0" dirty="0">
                <a:solidFill>
                  <a:srgbClr val="FFFFFF"/>
                </a:solidFill>
                <a:latin typeface="Planer" panose="020B0604020202020204" charset="0"/>
                <a:cs typeface="Planer Trial Bold"/>
              </a:rPr>
              <a:t>7</a:t>
            </a:r>
          </a:p>
        </p:txBody>
      </p:sp>
      <p:sp>
        <p:nvSpPr>
          <p:cNvPr id="37" name="TextBox 36">
            <a:hlinkClick r:id="rId12" action="ppaction://hlinksldjump"/>
          </p:cNvPr>
          <p:cNvSpPr txBox="1"/>
          <p:nvPr/>
        </p:nvSpPr>
        <p:spPr>
          <a:xfrm>
            <a:off x="4379900" y="3684666"/>
            <a:ext cx="731036" cy="923330"/>
          </a:xfrm>
          <a:prstGeom prst="rect">
            <a:avLst/>
          </a:prstGeom>
          <a:noFill/>
        </p:spPr>
        <p:txBody>
          <a:bodyPr wrap="square" lIns="0" tIns="0" rIns="0" bIns="0" rtlCol="0" anchor="ctr" anchorCtr="0">
            <a:spAutoFit/>
          </a:bodyPr>
          <a:lstStyle/>
          <a:p>
            <a:pPr algn="ctr" defTabSz="914378"/>
            <a:r>
              <a:rPr lang="en-US" sz="6000" kern="0" dirty="0">
                <a:solidFill>
                  <a:srgbClr val="FFFFFF"/>
                </a:solidFill>
                <a:latin typeface="Planer" panose="020B0604020202020204" charset="0"/>
                <a:cs typeface="Planer Trial Bold"/>
              </a:rPr>
              <a:t>8</a:t>
            </a:r>
          </a:p>
        </p:txBody>
      </p:sp>
      <p:sp>
        <p:nvSpPr>
          <p:cNvPr id="38" name="TextBox 37">
            <a:hlinkClick r:id="rId13" action="ppaction://hlinksldjump"/>
          </p:cNvPr>
          <p:cNvSpPr txBox="1"/>
          <p:nvPr/>
        </p:nvSpPr>
        <p:spPr>
          <a:xfrm>
            <a:off x="7383226" y="3719615"/>
            <a:ext cx="731036" cy="923330"/>
          </a:xfrm>
          <a:prstGeom prst="rect">
            <a:avLst/>
          </a:prstGeom>
          <a:noFill/>
        </p:spPr>
        <p:txBody>
          <a:bodyPr wrap="square" lIns="0" tIns="0" rIns="0" bIns="0" rtlCol="0" anchor="ctr" anchorCtr="0">
            <a:spAutoFit/>
          </a:bodyPr>
          <a:lstStyle/>
          <a:p>
            <a:pPr algn="ctr" defTabSz="914378"/>
            <a:r>
              <a:rPr lang="en-US" sz="6000" kern="0" dirty="0">
                <a:solidFill>
                  <a:srgbClr val="FFFFFF"/>
                </a:solidFill>
                <a:latin typeface="Planer" panose="020B0604020202020204" charset="0"/>
                <a:cs typeface="Planer Trial Bold"/>
              </a:rPr>
              <a:t>9</a:t>
            </a:r>
          </a:p>
        </p:txBody>
      </p:sp>
      <p:sp>
        <p:nvSpPr>
          <p:cNvPr id="39" name="TextBox 38">
            <a:hlinkClick r:id="rId14" action="ppaction://hlinksldjump"/>
          </p:cNvPr>
          <p:cNvSpPr txBox="1"/>
          <p:nvPr/>
        </p:nvSpPr>
        <p:spPr>
          <a:xfrm>
            <a:off x="10098227" y="3678549"/>
            <a:ext cx="1068120" cy="923330"/>
          </a:xfrm>
          <a:prstGeom prst="rect">
            <a:avLst/>
          </a:prstGeom>
          <a:noFill/>
        </p:spPr>
        <p:txBody>
          <a:bodyPr wrap="square" lIns="0" tIns="0" rIns="0" bIns="0" rtlCol="0" anchor="ctr" anchorCtr="0">
            <a:spAutoFit/>
          </a:bodyPr>
          <a:lstStyle/>
          <a:p>
            <a:pPr algn="ctr" defTabSz="914378"/>
            <a:r>
              <a:rPr lang="en-US" sz="6000" kern="0" dirty="0">
                <a:solidFill>
                  <a:srgbClr val="FFFFFF"/>
                </a:solidFill>
                <a:latin typeface="Planer" panose="020B0604020202020204" charset="0"/>
                <a:cs typeface="Planer Trial Bold"/>
              </a:rPr>
              <a:t>10</a:t>
            </a:r>
          </a:p>
        </p:txBody>
      </p:sp>
      <p:sp>
        <p:nvSpPr>
          <p:cNvPr id="40" name="TextBox 39">
            <a:hlinkClick r:id="rId15" action="ppaction://hlinksldjump"/>
          </p:cNvPr>
          <p:cNvSpPr txBox="1"/>
          <p:nvPr/>
        </p:nvSpPr>
        <p:spPr>
          <a:xfrm>
            <a:off x="13005511" y="3683618"/>
            <a:ext cx="1088861" cy="923330"/>
          </a:xfrm>
          <a:prstGeom prst="rect">
            <a:avLst/>
          </a:prstGeom>
          <a:noFill/>
        </p:spPr>
        <p:txBody>
          <a:bodyPr wrap="square" lIns="0" tIns="0" rIns="0" bIns="0" rtlCol="0" anchor="ctr" anchorCtr="0">
            <a:spAutoFit/>
          </a:bodyPr>
          <a:lstStyle/>
          <a:p>
            <a:pPr algn="ctr" defTabSz="914378"/>
            <a:r>
              <a:rPr lang="en-US" sz="6000" kern="0" dirty="0">
                <a:solidFill>
                  <a:srgbClr val="FFFFFF"/>
                </a:solidFill>
                <a:latin typeface="Planer" panose="020B0604020202020204" charset="0"/>
                <a:cs typeface="Planer Trial Bold"/>
              </a:rPr>
              <a:t>11</a:t>
            </a:r>
          </a:p>
        </p:txBody>
      </p:sp>
      <p:sp>
        <p:nvSpPr>
          <p:cNvPr id="41" name="TextBox 40">
            <a:hlinkClick r:id="rId16" action="ppaction://hlinksldjump"/>
          </p:cNvPr>
          <p:cNvSpPr txBox="1"/>
          <p:nvPr/>
        </p:nvSpPr>
        <p:spPr>
          <a:xfrm>
            <a:off x="16051776" y="3683616"/>
            <a:ext cx="1035555" cy="923330"/>
          </a:xfrm>
          <a:prstGeom prst="rect">
            <a:avLst/>
          </a:prstGeom>
          <a:noFill/>
        </p:spPr>
        <p:txBody>
          <a:bodyPr wrap="square" lIns="0" tIns="0" rIns="0" bIns="0" rtlCol="0" anchor="ctr" anchorCtr="0">
            <a:spAutoFit/>
          </a:bodyPr>
          <a:lstStyle/>
          <a:p>
            <a:pPr algn="ctr" defTabSz="914378"/>
            <a:r>
              <a:rPr lang="en-US" sz="6000" kern="0" dirty="0">
                <a:solidFill>
                  <a:srgbClr val="FFFFFF"/>
                </a:solidFill>
                <a:latin typeface="Planer" panose="020B0604020202020204" charset="0"/>
                <a:cs typeface="Planer Trial Bold"/>
              </a:rPr>
              <a:t>12</a:t>
            </a:r>
          </a:p>
        </p:txBody>
      </p:sp>
      <p:sp>
        <p:nvSpPr>
          <p:cNvPr id="42" name="TextBox 41">
            <a:hlinkClick r:id="rId17" action="ppaction://hlinksldjump"/>
          </p:cNvPr>
          <p:cNvSpPr txBox="1"/>
          <p:nvPr/>
        </p:nvSpPr>
        <p:spPr>
          <a:xfrm>
            <a:off x="1397720" y="6073143"/>
            <a:ext cx="1082864" cy="923330"/>
          </a:xfrm>
          <a:prstGeom prst="rect">
            <a:avLst/>
          </a:prstGeom>
          <a:noFill/>
        </p:spPr>
        <p:txBody>
          <a:bodyPr wrap="square" lIns="0" tIns="0" rIns="0" bIns="0" rtlCol="0" anchor="ctr" anchorCtr="0">
            <a:spAutoFit/>
          </a:bodyPr>
          <a:lstStyle/>
          <a:p>
            <a:pPr algn="ctr" defTabSz="914378"/>
            <a:r>
              <a:rPr lang="en-US" sz="6000" kern="0" dirty="0">
                <a:solidFill>
                  <a:srgbClr val="FFFFFF"/>
                </a:solidFill>
                <a:latin typeface="Planer" panose="020B0604020202020204" charset="0"/>
                <a:cs typeface="Planer Trial Bold"/>
              </a:rPr>
              <a:t>13</a:t>
            </a:r>
          </a:p>
        </p:txBody>
      </p:sp>
      <p:sp>
        <p:nvSpPr>
          <p:cNvPr id="43" name="TextBox 42">
            <a:hlinkClick r:id="rId18" action="ppaction://hlinksldjump"/>
          </p:cNvPr>
          <p:cNvSpPr txBox="1"/>
          <p:nvPr/>
        </p:nvSpPr>
        <p:spPr>
          <a:xfrm>
            <a:off x="4184706" y="6238682"/>
            <a:ext cx="1121424" cy="923330"/>
          </a:xfrm>
          <a:prstGeom prst="rect">
            <a:avLst/>
          </a:prstGeom>
          <a:noFill/>
        </p:spPr>
        <p:txBody>
          <a:bodyPr wrap="square" lIns="0" tIns="0" rIns="0" bIns="0" rtlCol="0" anchor="ctr" anchorCtr="0">
            <a:spAutoFit/>
          </a:bodyPr>
          <a:lstStyle/>
          <a:p>
            <a:pPr algn="ctr" defTabSz="914378"/>
            <a:r>
              <a:rPr lang="en-US" sz="6000" kern="0" dirty="0">
                <a:solidFill>
                  <a:srgbClr val="FFFFFF"/>
                </a:solidFill>
                <a:latin typeface="Planer" panose="020B0604020202020204" charset="0"/>
                <a:cs typeface="Planer Trial Bold"/>
              </a:rPr>
              <a:t>14</a:t>
            </a:r>
          </a:p>
        </p:txBody>
      </p:sp>
      <p:sp>
        <p:nvSpPr>
          <p:cNvPr id="44" name="TextBox 43">
            <a:hlinkClick r:id="rId19" action="ppaction://hlinksldjump"/>
          </p:cNvPr>
          <p:cNvSpPr txBox="1"/>
          <p:nvPr/>
        </p:nvSpPr>
        <p:spPr>
          <a:xfrm>
            <a:off x="7269481" y="6238680"/>
            <a:ext cx="1017359" cy="923330"/>
          </a:xfrm>
          <a:prstGeom prst="rect">
            <a:avLst/>
          </a:prstGeom>
          <a:noFill/>
        </p:spPr>
        <p:txBody>
          <a:bodyPr wrap="square" lIns="0" tIns="0" rIns="0" bIns="0" rtlCol="0" anchor="ctr" anchorCtr="0">
            <a:spAutoFit/>
          </a:bodyPr>
          <a:lstStyle/>
          <a:p>
            <a:pPr algn="ctr" defTabSz="914378"/>
            <a:r>
              <a:rPr lang="en-US" sz="6000" kern="0" dirty="0">
                <a:solidFill>
                  <a:srgbClr val="FFFFFF"/>
                </a:solidFill>
                <a:latin typeface="Planer" panose="020B0604020202020204" charset="0"/>
                <a:cs typeface="Planer Trial Bold"/>
              </a:rPr>
              <a:t>15</a:t>
            </a:r>
          </a:p>
        </p:txBody>
      </p:sp>
      <p:sp>
        <p:nvSpPr>
          <p:cNvPr id="45" name="TextBox 44">
            <a:hlinkClick r:id="rId20" action="ppaction://hlinksldjump"/>
          </p:cNvPr>
          <p:cNvSpPr txBox="1"/>
          <p:nvPr/>
        </p:nvSpPr>
        <p:spPr>
          <a:xfrm>
            <a:off x="10098227" y="6273632"/>
            <a:ext cx="1121424" cy="923330"/>
          </a:xfrm>
          <a:prstGeom prst="rect">
            <a:avLst/>
          </a:prstGeom>
          <a:noFill/>
        </p:spPr>
        <p:txBody>
          <a:bodyPr wrap="square" lIns="0" tIns="0" rIns="0" bIns="0" rtlCol="0" anchor="ctr" anchorCtr="0">
            <a:spAutoFit/>
          </a:bodyPr>
          <a:lstStyle/>
          <a:p>
            <a:pPr algn="ctr" defTabSz="914378"/>
            <a:r>
              <a:rPr lang="en-US" sz="6000" kern="0" dirty="0">
                <a:solidFill>
                  <a:srgbClr val="FFFFFF"/>
                </a:solidFill>
                <a:latin typeface="Planer" panose="020B0604020202020204" charset="0"/>
                <a:cs typeface="Planer Trial Bold"/>
              </a:rPr>
              <a:t>16</a:t>
            </a:r>
          </a:p>
        </p:txBody>
      </p:sp>
      <p:sp>
        <p:nvSpPr>
          <p:cNvPr id="46" name="TextBox 45">
            <a:hlinkClick r:id="rId21" action="ppaction://hlinksldjump"/>
          </p:cNvPr>
          <p:cNvSpPr txBox="1"/>
          <p:nvPr/>
        </p:nvSpPr>
        <p:spPr>
          <a:xfrm>
            <a:off x="13005510" y="6238680"/>
            <a:ext cx="1121424" cy="923330"/>
          </a:xfrm>
          <a:prstGeom prst="rect">
            <a:avLst/>
          </a:prstGeom>
          <a:noFill/>
        </p:spPr>
        <p:txBody>
          <a:bodyPr wrap="square" lIns="0" tIns="0" rIns="0" bIns="0" rtlCol="0" anchor="ctr" anchorCtr="0">
            <a:spAutoFit/>
          </a:bodyPr>
          <a:lstStyle/>
          <a:p>
            <a:pPr algn="ctr" defTabSz="914378"/>
            <a:r>
              <a:rPr lang="en-US" sz="6000" kern="0" dirty="0">
                <a:solidFill>
                  <a:srgbClr val="FFFFFF"/>
                </a:solidFill>
                <a:latin typeface="Planer" panose="020B0604020202020204" charset="0"/>
                <a:cs typeface="Planer Trial Bold"/>
              </a:rPr>
              <a:t>17</a:t>
            </a:r>
          </a:p>
        </p:txBody>
      </p:sp>
      <p:sp>
        <p:nvSpPr>
          <p:cNvPr id="47" name="TextBox 46">
            <a:hlinkClick r:id="rId22" action="ppaction://hlinksldjump"/>
          </p:cNvPr>
          <p:cNvSpPr txBox="1"/>
          <p:nvPr/>
        </p:nvSpPr>
        <p:spPr>
          <a:xfrm>
            <a:off x="16008842" y="6284934"/>
            <a:ext cx="1121424" cy="923330"/>
          </a:xfrm>
          <a:prstGeom prst="rect">
            <a:avLst/>
          </a:prstGeom>
          <a:noFill/>
        </p:spPr>
        <p:txBody>
          <a:bodyPr wrap="square" lIns="0" tIns="0" rIns="0" bIns="0" rtlCol="0" anchor="ctr" anchorCtr="0">
            <a:spAutoFit/>
          </a:bodyPr>
          <a:lstStyle/>
          <a:p>
            <a:pPr algn="ctr" defTabSz="914378"/>
            <a:r>
              <a:rPr lang="en-US" sz="6000" kern="0" dirty="0">
                <a:solidFill>
                  <a:srgbClr val="FFFFFF"/>
                </a:solidFill>
                <a:latin typeface="Planer" panose="020B0604020202020204" charset="0"/>
                <a:cs typeface="Planer Trial Bold"/>
              </a:rPr>
              <a:t>18</a:t>
            </a:r>
          </a:p>
        </p:txBody>
      </p:sp>
    </p:spTree>
    <p:extLst>
      <p:ext uri="{BB962C8B-B14F-4D97-AF65-F5344CB8AC3E}">
        <p14:creationId xmlns:p14="http://schemas.microsoft.com/office/powerpoint/2010/main" val="11649693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5400000">
            <a:off x="4000501" y="-4008111"/>
            <a:ext cx="10287000" cy="18303221"/>
            <a:chOff x="0" y="0"/>
            <a:chExt cx="2709333" cy="4820601"/>
          </a:xfrm>
        </p:grpSpPr>
        <p:sp>
          <p:nvSpPr>
            <p:cNvPr id="3" name="Freeform 3"/>
            <p:cNvSpPr/>
            <p:nvPr/>
          </p:nvSpPr>
          <p:spPr>
            <a:xfrm>
              <a:off x="0" y="0"/>
              <a:ext cx="2709333" cy="4820601"/>
            </a:xfrm>
            <a:custGeom>
              <a:avLst/>
              <a:gdLst/>
              <a:ahLst/>
              <a:cxnLst/>
              <a:rect l="l" t="t" r="r" b="b"/>
              <a:pathLst>
                <a:path w="2709333" h="4820601">
                  <a:moveTo>
                    <a:pt x="0" y="0"/>
                  </a:moveTo>
                  <a:lnTo>
                    <a:pt x="2709333" y="0"/>
                  </a:lnTo>
                  <a:lnTo>
                    <a:pt x="2709333" y="4820601"/>
                  </a:lnTo>
                  <a:lnTo>
                    <a:pt x="0" y="4820601"/>
                  </a:lnTo>
                  <a:close/>
                </a:path>
              </a:pathLst>
            </a:custGeom>
            <a:solidFill>
              <a:srgbClr val="32245E">
                <a:alpha val="80000"/>
              </a:srgbClr>
            </a:solidFill>
          </p:spPr>
        </p:sp>
        <p:sp>
          <p:nvSpPr>
            <p:cNvPr id="4" name="TextBox 4"/>
            <p:cNvSpPr txBox="1"/>
            <p:nvPr/>
          </p:nvSpPr>
          <p:spPr>
            <a:xfrm>
              <a:off x="0" y="-38100"/>
              <a:ext cx="812800" cy="850900"/>
            </a:xfrm>
            <a:prstGeom prst="rect">
              <a:avLst/>
            </a:prstGeom>
          </p:spPr>
          <p:txBody>
            <a:bodyPr lIns="60960" tIns="60960" rIns="60960" bIns="60960" rtlCol="0" anchor="ctr"/>
            <a:lstStyle/>
            <a:p>
              <a:pPr algn="ctr">
                <a:lnSpc>
                  <a:spcPts val="2688"/>
                </a:lnSpc>
                <a:spcBef>
                  <a:spcPct val="0"/>
                </a:spcBef>
              </a:pPr>
              <a:endParaRPr>
                <a:solidFill>
                  <a:srgbClr val="FF0000"/>
                </a:solidFill>
              </a:endParaRPr>
            </a:p>
          </p:txBody>
        </p:sp>
      </p:grpSp>
      <p:grpSp>
        <p:nvGrpSpPr>
          <p:cNvPr id="5" name="Group 5"/>
          <p:cNvGrpSpPr/>
          <p:nvPr/>
        </p:nvGrpSpPr>
        <p:grpSpPr>
          <a:xfrm>
            <a:off x="4877765" y="2151201"/>
            <a:ext cx="8532470" cy="2054870"/>
            <a:chOff x="0" y="0"/>
            <a:chExt cx="2742189" cy="660400"/>
          </a:xfrm>
        </p:grpSpPr>
        <p:sp>
          <p:nvSpPr>
            <p:cNvPr id="6" name="Freeform 6"/>
            <p:cNvSpPr/>
            <p:nvPr/>
          </p:nvSpPr>
          <p:spPr>
            <a:xfrm>
              <a:off x="0" y="0"/>
              <a:ext cx="2742189" cy="660400"/>
            </a:xfrm>
            <a:custGeom>
              <a:avLst/>
              <a:gdLst/>
              <a:ahLst/>
              <a:cxnLst/>
              <a:rect l="l" t="t" r="r" b="b"/>
              <a:pathLst>
                <a:path w="2742189" h="660400">
                  <a:moveTo>
                    <a:pt x="2617729" y="660400"/>
                  </a:moveTo>
                  <a:lnTo>
                    <a:pt x="124460" y="660400"/>
                  </a:lnTo>
                  <a:cubicBezTo>
                    <a:pt x="55880" y="660400"/>
                    <a:pt x="0" y="604520"/>
                    <a:pt x="0" y="535940"/>
                  </a:cubicBezTo>
                  <a:lnTo>
                    <a:pt x="0" y="124460"/>
                  </a:lnTo>
                  <a:cubicBezTo>
                    <a:pt x="0" y="55880"/>
                    <a:pt x="55880" y="0"/>
                    <a:pt x="124460" y="0"/>
                  </a:cubicBezTo>
                  <a:lnTo>
                    <a:pt x="2617729" y="0"/>
                  </a:lnTo>
                  <a:cubicBezTo>
                    <a:pt x="2686309" y="0"/>
                    <a:pt x="2742189" y="55880"/>
                    <a:pt x="2742189" y="124460"/>
                  </a:cubicBezTo>
                  <a:lnTo>
                    <a:pt x="2742189" y="535940"/>
                  </a:lnTo>
                  <a:cubicBezTo>
                    <a:pt x="2742189" y="604520"/>
                    <a:pt x="2686309" y="660400"/>
                    <a:pt x="2617729" y="660400"/>
                  </a:cubicBezTo>
                  <a:close/>
                </a:path>
              </a:pathLst>
            </a:custGeom>
            <a:solidFill>
              <a:srgbClr val="FFFFFF"/>
            </a:solidFill>
          </p:spPr>
        </p:sp>
      </p:grpSp>
      <p:grpSp>
        <p:nvGrpSpPr>
          <p:cNvPr id="7" name="Group 7"/>
          <p:cNvGrpSpPr/>
          <p:nvPr/>
        </p:nvGrpSpPr>
        <p:grpSpPr>
          <a:xfrm>
            <a:off x="4877765" y="4571831"/>
            <a:ext cx="8532470" cy="2054870"/>
            <a:chOff x="0" y="0"/>
            <a:chExt cx="2742189" cy="660400"/>
          </a:xfrm>
        </p:grpSpPr>
        <p:sp>
          <p:nvSpPr>
            <p:cNvPr id="8" name="Freeform 8"/>
            <p:cNvSpPr/>
            <p:nvPr/>
          </p:nvSpPr>
          <p:spPr>
            <a:xfrm>
              <a:off x="0" y="0"/>
              <a:ext cx="2742189" cy="660400"/>
            </a:xfrm>
            <a:custGeom>
              <a:avLst/>
              <a:gdLst/>
              <a:ahLst/>
              <a:cxnLst/>
              <a:rect l="l" t="t" r="r" b="b"/>
              <a:pathLst>
                <a:path w="2742189" h="660400">
                  <a:moveTo>
                    <a:pt x="2617729" y="660400"/>
                  </a:moveTo>
                  <a:lnTo>
                    <a:pt x="124460" y="660400"/>
                  </a:lnTo>
                  <a:cubicBezTo>
                    <a:pt x="55880" y="660400"/>
                    <a:pt x="0" y="604520"/>
                    <a:pt x="0" y="535940"/>
                  </a:cubicBezTo>
                  <a:lnTo>
                    <a:pt x="0" y="124460"/>
                  </a:lnTo>
                  <a:cubicBezTo>
                    <a:pt x="0" y="55880"/>
                    <a:pt x="55880" y="0"/>
                    <a:pt x="124460" y="0"/>
                  </a:cubicBezTo>
                  <a:lnTo>
                    <a:pt x="2617729" y="0"/>
                  </a:lnTo>
                  <a:cubicBezTo>
                    <a:pt x="2686309" y="0"/>
                    <a:pt x="2742189" y="55880"/>
                    <a:pt x="2742189" y="124460"/>
                  </a:cubicBezTo>
                  <a:lnTo>
                    <a:pt x="2742189" y="535940"/>
                  </a:lnTo>
                  <a:cubicBezTo>
                    <a:pt x="2742189" y="604520"/>
                    <a:pt x="2686309" y="660400"/>
                    <a:pt x="2617729" y="660400"/>
                  </a:cubicBezTo>
                  <a:close/>
                </a:path>
              </a:pathLst>
            </a:custGeom>
            <a:solidFill>
              <a:srgbClr val="FFFFFF"/>
            </a:solidFill>
          </p:spPr>
        </p:sp>
      </p:grpSp>
      <p:grpSp>
        <p:nvGrpSpPr>
          <p:cNvPr id="9" name="Group 9"/>
          <p:cNvGrpSpPr/>
          <p:nvPr/>
        </p:nvGrpSpPr>
        <p:grpSpPr>
          <a:xfrm>
            <a:off x="4877765" y="6992462"/>
            <a:ext cx="8532470" cy="2054870"/>
            <a:chOff x="0" y="0"/>
            <a:chExt cx="2742189" cy="660400"/>
          </a:xfrm>
        </p:grpSpPr>
        <p:sp>
          <p:nvSpPr>
            <p:cNvPr id="10" name="Freeform 10"/>
            <p:cNvSpPr/>
            <p:nvPr/>
          </p:nvSpPr>
          <p:spPr>
            <a:xfrm>
              <a:off x="0" y="0"/>
              <a:ext cx="2742189" cy="660400"/>
            </a:xfrm>
            <a:custGeom>
              <a:avLst/>
              <a:gdLst/>
              <a:ahLst/>
              <a:cxnLst/>
              <a:rect l="l" t="t" r="r" b="b"/>
              <a:pathLst>
                <a:path w="2742189" h="660400">
                  <a:moveTo>
                    <a:pt x="2617729" y="660400"/>
                  </a:moveTo>
                  <a:lnTo>
                    <a:pt x="124460" y="660400"/>
                  </a:lnTo>
                  <a:cubicBezTo>
                    <a:pt x="55880" y="660400"/>
                    <a:pt x="0" y="604520"/>
                    <a:pt x="0" y="535940"/>
                  </a:cubicBezTo>
                  <a:lnTo>
                    <a:pt x="0" y="124460"/>
                  </a:lnTo>
                  <a:cubicBezTo>
                    <a:pt x="0" y="55880"/>
                    <a:pt x="55880" y="0"/>
                    <a:pt x="124460" y="0"/>
                  </a:cubicBezTo>
                  <a:lnTo>
                    <a:pt x="2617729" y="0"/>
                  </a:lnTo>
                  <a:cubicBezTo>
                    <a:pt x="2686309" y="0"/>
                    <a:pt x="2742189" y="55880"/>
                    <a:pt x="2742189" y="124460"/>
                  </a:cubicBezTo>
                  <a:lnTo>
                    <a:pt x="2742189" y="535940"/>
                  </a:lnTo>
                  <a:cubicBezTo>
                    <a:pt x="2742189" y="604520"/>
                    <a:pt x="2686309" y="660400"/>
                    <a:pt x="2617729" y="660400"/>
                  </a:cubicBezTo>
                  <a:close/>
                </a:path>
              </a:pathLst>
            </a:custGeom>
            <a:solidFill>
              <a:srgbClr val="FFFFFF"/>
            </a:solidFill>
          </p:spPr>
        </p:sp>
      </p:grpSp>
      <p:sp>
        <p:nvSpPr>
          <p:cNvPr id="11" name="TextBox 11"/>
          <p:cNvSpPr txBox="1"/>
          <p:nvPr/>
        </p:nvSpPr>
        <p:spPr>
          <a:xfrm>
            <a:off x="3142810" y="569404"/>
            <a:ext cx="12002380" cy="1070991"/>
          </a:xfrm>
          <a:prstGeom prst="rect">
            <a:avLst/>
          </a:prstGeom>
        </p:spPr>
        <p:txBody>
          <a:bodyPr lIns="0" tIns="0" rIns="0" bIns="0" rtlCol="0" anchor="t">
            <a:spAutoFit/>
          </a:bodyPr>
          <a:lstStyle/>
          <a:p>
            <a:pPr algn="ctr">
              <a:lnSpc>
                <a:spcPts val="8040"/>
              </a:lnSpc>
            </a:pPr>
            <a:r>
              <a:rPr lang="en-US" sz="8040">
                <a:solidFill>
                  <a:srgbClr val="FFFFFF"/>
                </a:solidFill>
                <a:latin typeface="Planer Bold"/>
              </a:rPr>
              <a:t>SESSION AIMS</a:t>
            </a:r>
          </a:p>
        </p:txBody>
      </p:sp>
      <p:pic>
        <p:nvPicPr>
          <p:cNvPr id="12" name="Picture 12"/>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2700000">
            <a:off x="-1526251" y="3850110"/>
            <a:ext cx="3556199" cy="3542864"/>
          </a:xfrm>
          <a:prstGeom prst="rect">
            <a:avLst/>
          </a:prstGeom>
        </p:spPr>
      </p:pic>
      <p:pic>
        <p:nvPicPr>
          <p:cNvPr id="13" name="Picture 13"/>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2700000">
            <a:off x="16335018" y="3850110"/>
            <a:ext cx="3556199" cy="3542864"/>
          </a:xfrm>
          <a:prstGeom prst="rect">
            <a:avLst/>
          </a:prstGeom>
        </p:spPr>
      </p:pic>
      <p:pic>
        <p:nvPicPr>
          <p:cNvPr id="14" name="Picture 14"/>
          <p:cNvPicPr>
            <a:picLocks noChangeAspect="1"/>
          </p:cNvPicPr>
          <p:nvPr/>
        </p:nvPicPr>
        <p:blipFill>
          <a:blip r:embed="rId5"/>
          <a:srcRect/>
          <a:stretch>
            <a:fillRect/>
          </a:stretch>
        </p:blipFill>
        <p:spPr>
          <a:xfrm>
            <a:off x="398578" y="8852487"/>
            <a:ext cx="2744232" cy="1017365"/>
          </a:xfrm>
          <a:prstGeom prst="rect">
            <a:avLst/>
          </a:prstGeom>
        </p:spPr>
      </p:pic>
      <p:sp>
        <p:nvSpPr>
          <p:cNvPr id="15" name="TextBox 17">
            <a:extLst>
              <a:ext uri="{FF2B5EF4-FFF2-40B4-BE49-F238E27FC236}">
                <a16:creationId xmlns:a16="http://schemas.microsoft.com/office/drawing/2014/main" id="{130A0180-31A5-4A64-498D-BB32DC9927F6}"/>
              </a:ext>
            </a:extLst>
          </p:cNvPr>
          <p:cNvSpPr txBox="1"/>
          <p:nvPr/>
        </p:nvSpPr>
        <p:spPr>
          <a:xfrm>
            <a:off x="4778727" y="2506611"/>
            <a:ext cx="8614943" cy="1449499"/>
          </a:xfrm>
          <a:prstGeom prst="rect">
            <a:avLst/>
          </a:prstGeom>
        </p:spPr>
        <p:txBody>
          <a:bodyPr wrap="square" lIns="0" tIns="0" rIns="0" bIns="0" rtlCol="0" anchor="t">
            <a:spAutoFit/>
          </a:bodyPr>
          <a:lstStyle/>
          <a:p>
            <a:pPr algn="ctr">
              <a:lnSpc>
                <a:spcPts val="5599"/>
              </a:lnSpc>
              <a:spcBef>
                <a:spcPct val="0"/>
              </a:spcBef>
            </a:pPr>
            <a:r>
              <a:rPr lang="en-US" sz="6600" b="1" dirty="0">
                <a:solidFill>
                  <a:srgbClr val="1B303A"/>
                </a:solidFill>
                <a:latin typeface="Planer 2"/>
              </a:rPr>
              <a:t>Identify</a:t>
            </a:r>
            <a:r>
              <a:rPr lang="en-US" sz="6600" dirty="0">
                <a:solidFill>
                  <a:srgbClr val="1B303A"/>
                </a:solidFill>
                <a:latin typeface="Planer 2"/>
              </a:rPr>
              <a:t> – identify skillsets </a:t>
            </a:r>
          </a:p>
        </p:txBody>
      </p:sp>
      <p:sp>
        <p:nvSpPr>
          <p:cNvPr id="18" name="TextBox 17">
            <a:extLst>
              <a:ext uri="{FF2B5EF4-FFF2-40B4-BE49-F238E27FC236}">
                <a16:creationId xmlns:a16="http://schemas.microsoft.com/office/drawing/2014/main" id="{849C6751-83D5-0055-5EF9-12B17B0599B7}"/>
              </a:ext>
            </a:extLst>
          </p:cNvPr>
          <p:cNvSpPr txBox="1"/>
          <p:nvPr/>
        </p:nvSpPr>
        <p:spPr>
          <a:xfrm>
            <a:off x="4844634" y="4810083"/>
            <a:ext cx="8532471" cy="1449371"/>
          </a:xfrm>
          <a:prstGeom prst="rect">
            <a:avLst/>
          </a:prstGeom>
        </p:spPr>
        <p:txBody>
          <a:bodyPr wrap="square" lIns="0" tIns="0" rIns="0" bIns="0" rtlCol="0" anchor="t">
            <a:spAutoFit/>
          </a:bodyPr>
          <a:lstStyle/>
          <a:p>
            <a:pPr algn="ctr">
              <a:lnSpc>
                <a:spcPts val="5599"/>
              </a:lnSpc>
              <a:spcBef>
                <a:spcPct val="0"/>
              </a:spcBef>
            </a:pPr>
            <a:r>
              <a:rPr lang="en-US" sz="5400" b="1" dirty="0">
                <a:solidFill>
                  <a:srgbClr val="1B303A"/>
                </a:solidFill>
                <a:latin typeface="Planer 2"/>
              </a:rPr>
              <a:t>Budget </a:t>
            </a:r>
            <a:r>
              <a:rPr lang="en-US" sz="5400" dirty="0">
                <a:solidFill>
                  <a:srgbClr val="1B303A"/>
                </a:solidFill>
                <a:latin typeface="Planer 2"/>
              </a:rPr>
              <a:t>– manage your budget effectively</a:t>
            </a:r>
          </a:p>
        </p:txBody>
      </p:sp>
      <p:sp>
        <p:nvSpPr>
          <p:cNvPr id="19" name="TextBox 18">
            <a:extLst>
              <a:ext uri="{FF2B5EF4-FFF2-40B4-BE49-F238E27FC236}">
                <a16:creationId xmlns:a16="http://schemas.microsoft.com/office/drawing/2014/main" id="{0597C828-F3CE-3629-9271-1889DDD8CD02}"/>
              </a:ext>
            </a:extLst>
          </p:cNvPr>
          <p:cNvSpPr txBox="1"/>
          <p:nvPr/>
        </p:nvSpPr>
        <p:spPr>
          <a:xfrm>
            <a:off x="4928710" y="7204183"/>
            <a:ext cx="8532471" cy="1436291"/>
          </a:xfrm>
          <a:prstGeom prst="rect">
            <a:avLst/>
          </a:prstGeom>
        </p:spPr>
        <p:txBody>
          <a:bodyPr wrap="square" lIns="0" tIns="0" rIns="0" bIns="0" rtlCol="0" anchor="t">
            <a:spAutoFit/>
          </a:bodyPr>
          <a:lstStyle/>
          <a:p>
            <a:pPr algn="ctr">
              <a:lnSpc>
                <a:spcPts val="5599"/>
              </a:lnSpc>
              <a:spcBef>
                <a:spcPct val="0"/>
              </a:spcBef>
            </a:pPr>
            <a:r>
              <a:rPr lang="en-US" sz="5400" b="1" dirty="0">
                <a:solidFill>
                  <a:srgbClr val="1B303A"/>
                </a:solidFill>
                <a:latin typeface="Planer 2"/>
              </a:rPr>
              <a:t>Higher education </a:t>
            </a:r>
            <a:r>
              <a:rPr lang="en-US" sz="5400" dirty="0">
                <a:solidFill>
                  <a:srgbClr val="1B303A"/>
                </a:solidFill>
                <a:latin typeface="Planer 2"/>
              </a:rPr>
              <a:t>– </a:t>
            </a:r>
            <a:r>
              <a:rPr lang="en-US" sz="4800" dirty="0">
                <a:solidFill>
                  <a:srgbClr val="1B303A"/>
                </a:solidFill>
                <a:latin typeface="Planer 2"/>
              </a:rPr>
              <a:t>understand if HE can help you</a:t>
            </a:r>
            <a:endParaRPr lang="en-US" sz="5400" dirty="0">
              <a:solidFill>
                <a:srgbClr val="1B303A"/>
              </a:solidFill>
              <a:latin typeface="Planer 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fade">
                                      <p:cBhvr>
                                        <p:cTn id="7" dur="500"/>
                                        <p:tgtEl>
                                          <p:spTgt spid="1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
                                            <p:txEl>
                                              <p:pRg st="0" end="0"/>
                                            </p:txEl>
                                          </p:spTgt>
                                        </p:tgtEl>
                                        <p:attrNameLst>
                                          <p:attrName>style.visibility</p:attrName>
                                        </p:attrNameLst>
                                      </p:cBhvr>
                                      <p:to>
                                        <p:strVal val="visible"/>
                                      </p:to>
                                    </p:set>
                                    <p:animEffect transition="in" filter="fade">
                                      <p:cBhvr>
                                        <p:cTn id="12" dur="500"/>
                                        <p:tgtEl>
                                          <p:spTgt spid="1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9">
                                            <p:txEl>
                                              <p:pRg st="0" end="0"/>
                                            </p:txEl>
                                          </p:spTgt>
                                        </p:tgtEl>
                                        <p:attrNameLst>
                                          <p:attrName>style.visibility</p:attrName>
                                        </p:attrNameLst>
                                      </p:cBhvr>
                                      <p:to>
                                        <p:strVal val="visible"/>
                                      </p:to>
                                    </p:set>
                                    <p:animEffect transition="in" filter="fade">
                                      <p:cBhvr>
                                        <p:cTn id="17"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348968" y="1595422"/>
            <a:ext cx="9800436" cy="6232475"/>
          </a:xfrm>
          <a:prstGeom prst="rect">
            <a:avLst/>
          </a:prstGeom>
          <a:noFill/>
        </p:spPr>
        <p:txBody>
          <a:bodyPr wrap="square" lIns="0" tIns="0" rIns="0" bIns="0" rtlCol="0" anchor="ctr" anchorCtr="0">
            <a:spAutoFit/>
          </a:bodyPr>
          <a:lstStyle/>
          <a:p>
            <a:pPr algn="ctr"/>
            <a:r>
              <a:rPr lang="en-GB" sz="8100" b="1" dirty="0">
                <a:solidFill>
                  <a:srgbClr val="002554"/>
                </a:solidFill>
                <a:latin typeface="Planer" panose="020B0604020202020204" charset="0"/>
              </a:rPr>
              <a:t>Your Grandma gives you £30 and a green jumper for your birthday </a:t>
            </a:r>
            <a:endParaRPr lang="en-GB" sz="8100" dirty="0">
              <a:solidFill>
                <a:srgbClr val="002554"/>
              </a:solidFill>
              <a:latin typeface="Planer" panose="020B0604020202020204" charset="0"/>
            </a:endParaRPr>
          </a:p>
          <a:p>
            <a:r>
              <a:rPr lang="en-GB" sz="8100" dirty="0">
                <a:solidFill>
                  <a:srgbClr val="002554"/>
                </a:solidFill>
                <a:latin typeface="Planer" panose="020B0604020202020204" charset="0"/>
              </a:rPr>
              <a:t> </a:t>
            </a:r>
          </a:p>
        </p:txBody>
      </p:sp>
      <p:pic>
        <p:nvPicPr>
          <p:cNvPr id="8" name="Picture 7"/>
          <p:cNvPicPr>
            <a:picLocks noChangeAspect="1"/>
          </p:cNvPicPr>
          <p:nvPr/>
        </p:nvPicPr>
        <p:blipFill>
          <a:blip r:embed="rId3" cstate="print">
            <a:extLst>
              <a:ext uri="{BEBA8EAE-BF5A-486C-A8C5-ECC9F3942E4B}">
                <a14:imgProps xmlns:a14="http://schemas.microsoft.com/office/drawing/2010/main">
                  <a14:imgLayer r:embed="rId4">
                    <a14:imgEffect>
                      <a14:backgroundRemoval t="899" b="89710" l="3397" r="94006">
                        <a14:foregroundMark x1="30969" y1="74725" x2="70729" y2="85315"/>
                      </a14:backgroundRemoval>
                    </a14:imgEffect>
                  </a14:imgLayer>
                </a14:imgProps>
              </a:ext>
              <a:ext uri="{28A0092B-C50C-407E-A947-70E740481C1C}">
                <a14:useLocalDpi xmlns:a14="http://schemas.microsoft.com/office/drawing/2010/main" val="0"/>
              </a:ext>
            </a:extLst>
          </a:blip>
          <a:stretch>
            <a:fillRect/>
          </a:stretch>
        </p:blipFill>
        <p:spPr>
          <a:xfrm>
            <a:off x="-321827" y="1794369"/>
            <a:ext cx="5492214" cy="5492214"/>
          </a:xfrm>
          <a:prstGeom prst="rect">
            <a:avLst/>
          </a:prstGeom>
        </p:spPr>
      </p:pic>
      <p:pic>
        <p:nvPicPr>
          <p:cNvPr id="9" name="Picture 8"/>
          <p:cNvPicPr>
            <a:picLocks noChangeAspect="1"/>
          </p:cNvPicPr>
          <p:nvPr/>
        </p:nvPicPr>
        <p:blipFill>
          <a:blip r:embed="rId5" cstate="print">
            <a:extLst>
              <a:ext uri="{BEBA8EAE-BF5A-486C-A8C5-ECC9F3942E4B}">
                <a14:imgProps xmlns:a14="http://schemas.microsoft.com/office/drawing/2010/main">
                  <a14:imgLayer r:embed="rId6">
                    <a14:imgEffect>
                      <a14:backgroundRemoval t="899" b="89710" l="3397" r="94006">
                        <a14:foregroundMark x1="30969" y1="74725" x2="70729" y2="85315"/>
                      </a14:backgroundRemoval>
                    </a14:imgEffect>
                  </a14:imgLayer>
                </a14:imgProps>
              </a:ext>
              <a:ext uri="{28A0092B-C50C-407E-A947-70E740481C1C}">
                <a14:useLocalDpi xmlns:a14="http://schemas.microsoft.com/office/drawing/2010/main" val="0"/>
              </a:ext>
            </a:extLst>
          </a:blip>
          <a:stretch>
            <a:fillRect/>
          </a:stretch>
        </p:blipFill>
        <p:spPr>
          <a:xfrm>
            <a:off x="13327985" y="1647221"/>
            <a:ext cx="5403117" cy="5403117"/>
          </a:xfrm>
          <a:prstGeom prst="rect">
            <a:avLst/>
          </a:prstGeom>
        </p:spPr>
      </p:pic>
      <p:grpSp>
        <p:nvGrpSpPr>
          <p:cNvPr id="10" name="Group 9">
            <a:extLst>
              <a:ext uri="{FF2B5EF4-FFF2-40B4-BE49-F238E27FC236}">
                <a16:creationId xmlns:a16="http://schemas.microsoft.com/office/drawing/2014/main" id="{C960E2CB-AA62-AD08-93DF-2259238EE653}"/>
              </a:ext>
            </a:extLst>
          </p:cNvPr>
          <p:cNvGrpSpPr/>
          <p:nvPr/>
        </p:nvGrpSpPr>
        <p:grpSpPr>
          <a:xfrm>
            <a:off x="14511457" y="7429500"/>
            <a:ext cx="1928796" cy="2583597"/>
            <a:chOff x="14511457" y="7429500"/>
            <a:chExt cx="1928796" cy="2583597"/>
          </a:xfrm>
        </p:grpSpPr>
        <p:sp>
          <p:nvSpPr>
            <p:cNvPr id="3" name="Action Button: Go to Beginning 2">
              <a:hlinkClick r:id="rId7" action="ppaction://hlinksldjump" highlightClick="1"/>
              <a:extLst>
                <a:ext uri="{FF2B5EF4-FFF2-40B4-BE49-F238E27FC236}">
                  <a16:creationId xmlns:a16="http://schemas.microsoft.com/office/drawing/2014/main" id="{A29A8D37-8449-E054-2AF6-1A8187B6D07E}"/>
                </a:ext>
              </a:extLst>
            </p:cNvPr>
            <p:cNvSpPr/>
            <p:nvPr/>
          </p:nvSpPr>
          <p:spPr>
            <a:xfrm>
              <a:off x="14511457" y="7429500"/>
              <a:ext cx="1928796" cy="1589807"/>
            </a:xfrm>
            <a:prstGeom prst="actionButtonBeginning">
              <a:avLst/>
            </a:prstGeom>
            <a:noFill/>
            <a:ln w="76200" cap="flat" cmpd="sng" algn="ctr">
              <a:solidFill>
                <a:srgbClr val="002554"/>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GB">
                <a:solidFill>
                  <a:srgbClr val="002554"/>
                </a:solidFill>
              </a:endParaRPr>
            </a:p>
          </p:txBody>
        </p:sp>
        <p:sp>
          <p:nvSpPr>
            <p:cNvPr id="4" name="TextBox 3">
              <a:extLst>
                <a:ext uri="{FF2B5EF4-FFF2-40B4-BE49-F238E27FC236}">
                  <a16:creationId xmlns:a16="http://schemas.microsoft.com/office/drawing/2014/main" id="{9071F13D-42D5-D0FF-483F-4F142928FA7E}"/>
                </a:ext>
              </a:extLst>
            </p:cNvPr>
            <p:cNvSpPr txBox="1"/>
            <p:nvPr/>
          </p:nvSpPr>
          <p:spPr>
            <a:xfrm>
              <a:off x="14772243" y="9182100"/>
              <a:ext cx="1458357" cy="830997"/>
            </a:xfrm>
            <a:prstGeom prst="rect">
              <a:avLst/>
            </a:prstGeom>
            <a:noFill/>
          </p:spPr>
          <p:txBody>
            <a:bodyPr wrap="square" rtlCol="0">
              <a:spAutoFit/>
            </a:bodyPr>
            <a:lstStyle/>
            <a:p>
              <a:r>
                <a:rPr lang="en-GB" sz="4800" dirty="0">
                  <a:solidFill>
                    <a:srgbClr val="002554"/>
                  </a:solidFill>
                  <a:latin typeface="Planer" panose="020B0604020202020204" charset="0"/>
                </a:rPr>
                <a:t>Back</a:t>
              </a:r>
            </a:p>
          </p:txBody>
        </p:sp>
      </p:grpSp>
    </p:spTree>
    <p:extLst>
      <p:ext uri="{BB962C8B-B14F-4D97-AF65-F5344CB8AC3E}">
        <p14:creationId xmlns:p14="http://schemas.microsoft.com/office/powerpoint/2010/main" val="41773847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ow To Improve Old iPhone Speed in 2020 - The App Factor">
            <a:extLst>
              <a:ext uri="{FF2B5EF4-FFF2-40B4-BE49-F238E27FC236}">
                <a16:creationId xmlns:a16="http://schemas.microsoft.com/office/drawing/2014/main" id="{9F9D7BAF-FAC9-44DB-A94A-525B3A88AE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2156" y="3495675"/>
            <a:ext cx="9058275" cy="679132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765868" y="1457761"/>
            <a:ext cx="11250853" cy="2492990"/>
          </a:xfrm>
          <a:prstGeom prst="rect">
            <a:avLst/>
          </a:prstGeom>
          <a:noFill/>
        </p:spPr>
        <p:txBody>
          <a:bodyPr wrap="square" lIns="0" tIns="0" rIns="0" bIns="0" rtlCol="0" anchor="ctr" anchorCtr="0">
            <a:spAutoFit/>
          </a:bodyPr>
          <a:lstStyle/>
          <a:p>
            <a:pPr algn="ctr"/>
            <a:r>
              <a:rPr lang="en-GB" sz="8100" b="1" dirty="0">
                <a:solidFill>
                  <a:srgbClr val="002554"/>
                </a:solidFill>
                <a:latin typeface="Planer" panose="020B0604020202020204" charset="0"/>
              </a:rPr>
              <a:t>You sold your old iPhone for £40 </a:t>
            </a:r>
            <a:r>
              <a:rPr lang="en-GB" sz="8100" dirty="0">
                <a:solidFill>
                  <a:srgbClr val="002554"/>
                </a:solidFill>
                <a:latin typeface="Planer" panose="020B0604020202020204" charset="0"/>
              </a:rPr>
              <a:t> </a:t>
            </a:r>
          </a:p>
        </p:txBody>
      </p:sp>
      <p:pic>
        <p:nvPicPr>
          <p:cNvPr id="8" name="Picture 2">
            <a:extLst>
              <a:ext uri="{FF2B5EF4-FFF2-40B4-BE49-F238E27FC236}">
                <a16:creationId xmlns:a16="http://schemas.microsoft.com/office/drawing/2014/main" id="{989FD422-44BC-4794-188D-755B553A38F1}"/>
              </a:ext>
            </a:extLst>
          </p:cNvPr>
          <p:cNvPicPr>
            <a:picLocks noChangeAspect="1"/>
          </p:cNvPicPr>
          <p:nvPr/>
        </p:nvPicPr>
        <p:blipFill>
          <a:blip r:embed="rId4" cstate="print">
            <a:alphaModFix amt="80000"/>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2700000">
            <a:off x="-1526251" y="3850110"/>
            <a:ext cx="3556199" cy="3542864"/>
          </a:xfrm>
          <a:prstGeom prst="rect">
            <a:avLst/>
          </a:prstGeom>
        </p:spPr>
      </p:pic>
      <p:pic>
        <p:nvPicPr>
          <p:cNvPr id="11" name="Picture 3">
            <a:extLst>
              <a:ext uri="{FF2B5EF4-FFF2-40B4-BE49-F238E27FC236}">
                <a16:creationId xmlns:a16="http://schemas.microsoft.com/office/drawing/2014/main" id="{ED76EF12-A967-A9E7-0343-5BA9E7A04D30}"/>
              </a:ext>
            </a:extLst>
          </p:cNvPr>
          <p:cNvPicPr>
            <a:picLocks noChangeAspect="1"/>
          </p:cNvPicPr>
          <p:nvPr/>
        </p:nvPicPr>
        <p:blipFill>
          <a:blip r:embed="rId4" cstate="print">
            <a:alphaModFix amt="80000"/>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2700000">
            <a:off x="16335018" y="3850110"/>
            <a:ext cx="3556199" cy="3542864"/>
          </a:xfrm>
          <a:prstGeom prst="rect">
            <a:avLst/>
          </a:prstGeom>
        </p:spPr>
      </p:pic>
      <p:grpSp>
        <p:nvGrpSpPr>
          <p:cNvPr id="12" name="Group 11">
            <a:extLst>
              <a:ext uri="{FF2B5EF4-FFF2-40B4-BE49-F238E27FC236}">
                <a16:creationId xmlns:a16="http://schemas.microsoft.com/office/drawing/2014/main" id="{2EAA3519-F362-798C-71DC-72A9672011EE}"/>
              </a:ext>
            </a:extLst>
          </p:cNvPr>
          <p:cNvGrpSpPr/>
          <p:nvPr/>
        </p:nvGrpSpPr>
        <p:grpSpPr>
          <a:xfrm>
            <a:off x="14511457" y="7429500"/>
            <a:ext cx="1928796" cy="2583597"/>
            <a:chOff x="14511457" y="7429500"/>
            <a:chExt cx="1928796" cy="2583597"/>
          </a:xfrm>
        </p:grpSpPr>
        <p:sp>
          <p:nvSpPr>
            <p:cNvPr id="13" name="Action Button: Go to Beginning 12">
              <a:hlinkClick r:id="rId6" action="ppaction://hlinksldjump" highlightClick="1"/>
              <a:extLst>
                <a:ext uri="{FF2B5EF4-FFF2-40B4-BE49-F238E27FC236}">
                  <a16:creationId xmlns:a16="http://schemas.microsoft.com/office/drawing/2014/main" id="{F42F6671-0AA4-E0D0-340D-672BE769FDBA}"/>
                </a:ext>
              </a:extLst>
            </p:cNvPr>
            <p:cNvSpPr/>
            <p:nvPr/>
          </p:nvSpPr>
          <p:spPr>
            <a:xfrm>
              <a:off x="14511457" y="7429500"/>
              <a:ext cx="1928796" cy="1589807"/>
            </a:xfrm>
            <a:prstGeom prst="actionButtonBeginning">
              <a:avLst/>
            </a:prstGeom>
            <a:noFill/>
            <a:ln w="76200" cap="flat" cmpd="sng" algn="ctr">
              <a:solidFill>
                <a:srgbClr val="002554"/>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GB">
                <a:solidFill>
                  <a:srgbClr val="002554"/>
                </a:solidFill>
              </a:endParaRPr>
            </a:p>
          </p:txBody>
        </p:sp>
        <p:sp>
          <p:nvSpPr>
            <p:cNvPr id="14" name="TextBox 13">
              <a:extLst>
                <a:ext uri="{FF2B5EF4-FFF2-40B4-BE49-F238E27FC236}">
                  <a16:creationId xmlns:a16="http://schemas.microsoft.com/office/drawing/2014/main" id="{86A112BC-42A2-F2F8-42B8-F53265F6334F}"/>
                </a:ext>
              </a:extLst>
            </p:cNvPr>
            <p:cNvSpPr txBox="1"/>
            <p:nvPr/>
          </p:nvSpPr>
          <p:spPr>
            <a:xfrm>
              <a:off x="14772243" y="9182100"/>
              <a:ext cx="1458357" cy="830997"/>
            </a:xfrm>
            <a:prstGeom prst="rect">
              <a:avLst/>
            </a:prstGeom>
            <a:noFill/>
          </p:spPr>
          <p:txBody>
            <a:bodyPr wrap="square" rtlCol="0">
              <a:spAutoFit/>
            </a:bodyPr>
            <a:lstStyle/>
            <a:p>
              <a:r>
                <a:rPr lang="en-GB" sz="4800" dirty="0">
                  <a:solidFill>
                    <a:srgbClr val="002554"/>
                  </a:solidFill>
                  <a:latin typeface="Planer" panose="020B0604020202020204" charset="0"/>
                </a:rPr>
                <a:t>Back</a:t>
              </a:r>
            </a:p>
          </p:txBody>
        </p:sp>
      </p:grpSp>
    </p:spTree>
    <p:extLst>
      <p:ext uri="{BB962C8B-B14F-4D97-AF65-F5344CB8AC3E}">
        <p14:creationId xmlns:p14="http://schemas.microsoft.com/office/powerpoint/2010/main" val="256870623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Starbucks' Frappuccino Now Comes In Two New Flavours For Summer">
            <a:extLst>
              <a:ext uri="{FF2B5EF4-FFF2-40B4-BE49-F238E27FC236}">
                <a16:creationId xmlns:a16="http://schemas.microsoft.com/office/drawing/2014/main" id="{F9A692C9-DFDE-2BD3-6CF6-203332B058E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48187" y="5048250"/>
            <a:ext cx="9191625" cy="47625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917781" y="1404015"/>
            <a:ext cx="10485120" cy="3739485"/>
          </a:xfrm>
          <a:prstGeom prst="rect">
            <a:avLst/>
          </a:prstGeom>
          <a:noFill/>
        </p:spPr>
        <p:txBody>
          <a:bodyPr wrap="square" lIns="0" tIns="0" rIns="0" bIns="0" rtlCol="0" anchor="ctr" anchorCtr="0">
            <a:spAutoFit/>
          </a:bodyPr>
          <a:lstStyle/>
          <a:p>
            <a:pPr algn="ctr"/>
            <a:r>
              <a:rPr lang="en-GB" sz="8100" b="1" dirty="0">
                <a:solidFill>
                  <a:srgbClr val="002554"/>
                </a:solidFill>
                <a:latin typeface="Planer" panose="020B0604020202020204" charset="0"/>
              </a:rPr>
              <a:t>You have a busy week and buy a coffee everyday (£4) = £20 </a:t>
            </a:r>
            <a:r>
              <a:rPr lang="en-GB" sz="8100" dirty="0">
                <a:solidFill>
                  <a:srgbClr val="002554"/>
                </a:solidFill>
                <a:latin typeface="Planer" panose="020B0604020202020204" charset="0"/>
              </a:rPr>
              <a:t> </a:t>
            </a:r>
          </a:p>
        </p:txBody>
      </p:sp>
      <p:grpSp>
        <p:nvGrpSpPr>
          <p:cNvPr id="11" name="Group 10">
            <a:extLst>
              <a:ext uri="{FF2B5EF4-FFF2-40B4-BE49-F238E27FC236}">
                <a16:creationId xmlns:a16="http://schemas.microsoft.com/office/drawing/2014/main" id="{94CA4B7A-468D-5470-B5E0-3B2BEE9E49E8}"/>
              </a:ext>
            </a:extLst>
          </p:cNvPr>
          <p:cNvGrpSpPr/>
          <p:nvPr/>
        </p:nvGrpSpPr>
        <p:grpSpPr>
          <a:xfrm>
            <a:off x="14511457" y="7429500"/>
            <a:ext cx="1928796" cy="2583597"/>
            <a:chOff x="14511457" y="7429500"/>
            <a:chExt cx="1928796" cy="2583597"/>
          </a:xfrm>
        </p:grpSpPr>
        <p:sp>
          <p:nvSpPr>
            <p:cNvPr id="12" name="Action Button: Go to Beginning 11">
              <a:hlinkClick r:id="rId4" action="ppaction://hlinksldjump" highlightClick="1"/>
              <a:extLst>
                <a:ext uri="{FF2B5EF4-FFF2-40B4-BE49-F238E27FC236}">
                  <a16:creationId xmlns:a16="http://schemas.microsoft.com/office/drawing/2014/main" id="{4446BDA6-F686-E300-8EFF-C2955745FE42}"/>
                </a:ext>
              </a:extLst>
            </p:cNvPr>
            <p:cNvSpPr/>
            <p:nvPr/>
          </p:nvSpPr>
          <p:spPr>
            <a:xfrm>
              <a:off x="14511457" y="7429500"/>
              <a:ext cx="1928796" cy="1589807"/>
            </a:xfrm>
            <a:prstGeom prst="actionButtonBeginning">
              <a:avLst/>
            </a:prstGeom>
            <a:noFill/>
            <a:ln w="76200" cap="flat" cmpd="sng" algn="ctr">
              <a:solidFill>
                <a:srgbClr val="002554"/>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GB">
                <a:solidFill>
                  <a:srgbClr val="002554"/>
                </a:solidFill>
              </a:endParaRPr>
            </a:p>
          </p:txBody>
        </p:sp>
        <p:sp>
          <p:nvSpPr>
            <p:cNvPr id="13" name="TextBox 12">
              <a:extLst>
                <a:ext uri="{FF2B5EF4-FFF2-40B4-BE49-F238E27FC236}">
                  <a16:creationId xmlns:a16="http://schemas.microsoft.com/office/drawing/2014/main" id="{40ADBF2A-0D52-C281-E607-CAFACC1C6859}"/>
                </a:ext>
              </a:extLst>
            </p:cNvPr>
            <p:cNvSpPr txBox="1"/>
            <p:nvPr/>
          </p:nvSpPr>
          <p:spPr>
            <a:xfrm>
              <a:off x="14772243" y="9182100"/>
              <a:ext cx="1458357" cy="830997"/>
            </a:xfrm>
            <a:prstGeom prst="rect">
              <a:avLst/>
            </a:prstGeom>
            <a:noFill/>
          </p:spPr>
          <p:txBody>
            <a:bodyPr wrap="square" rtlCol="0">
              <a:spAutoFit/>
            </a:bodyPr>
            <a:lstStyle/>
            <a:p>
              <a:r>
                <a:rPr lang="en-GB" sz="4800" dirty="0">
                  <a:solidFill>
                    <a:srgbClr val="002554"/>
                  </a:solidFill>
                  <a:latin typeface="Planer" panose="020B0604020202020204" charset="0"/>
                </a:rPr>
                <a:t>Back</a:t>
              </a:r>
            </a:p>
          </p:txBody>
        </p:sp>
      </p:grpSp>
      <p:pic>
        <p:nvPicPr>
          <p:cNvPr id="14" name="Picture 2">
            <a:extLst>
              <a:ext uri="{FF2B5EF4-FFF2-40B4-BE49-F238E27FC236}">
                <a16:creationId xmlns:a16="http://schemas.microsoft.com/office/drawing/2014/main" id="{AF6FB33B-6C84-6B9A-E25A-2989394F8E6F}"/>
              </a:ext>
            </a:extLst>
          </p:cNvPr>
          <p:cNvPicPr>
            <a:picLocks noChangeAspect="1"/>
          </p:cNvPicPr>
          <p:nvPr/>
        </p:nvPicPr>
        <p:blipFill>
          <a:blip r:embed="rId5" cstate="print">
            <a:alphaModFix amt="80000"/>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2700000">
            <a:off x="-1526251" y="3850110"/>
            <a:ext cx="3556199" cy="3542864"/>
          </a:xfrm>
          <a:prstGeom prst="rect">
            <a:avLst/>
          </a:prstGeom>
        </p:spPr>
      </p:pic>
      <p:pic>
        <p:nvPicPr>
          <p:cNvPr id="15" name="Picture 3">
            <a:extLst>
              <a:ext uri="{FF2B5EF4-FFF2-40B4-BE49-F238E27FC236}">
                <a16:creationId xmlns:a16="http://schemas.microsoft.com/office/drawing/2014/main" id="{5274DBD7-E2BA-9FE7-69FA-1F6B60D0989F}"/>
              </a:ext>
            </a:extLst>
          </p:cNvPr>
          <p:cNvPicPr>
            <a:picLocks noChangeAspect="1"/>
          </p:cNvPicPr>
          <p:nvPr/>
        </p:nvPicPr>
        <p:blipFill>
          <a:blip r:embed="rId5" cstate="print">
            <a:alphaModFix amt="80000"/>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2700000">
            <a:off x="16335018" y="3850110"/>
            <a:ext cx="3556199" cy="3542864"/>
          </a:xfrm>
          <a:prstGeom prst="rect">
            <a:avLst/>
          </a:prstGeom>
        </p:spPr>
      </p:pic>
    </p:spTree>
    <p:extLst>
      <p:ext uri="{BB962C8B-B14F-4D97-AF65-F5344CB8AC3E}">
        <p14:creationId xmlns:p14="http://schemas.microsoft.com/office/powerpoint/2010/main" val="372357331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86000" y="4490327"/>
            <a:ext cx="5953028" cy="4450676"/>
          </a:xfrm>
          <a:prstGeom prst="rect">
            <a:avLst/>
          </a:prstGeom>
        </p:spPr>
      </p:pic>
      <p:sp>
        <p:nvSpPr>
          <p:cNvPr id="2" name="TextBox 1"/>
          <p:cNvSpPr txBox="1"/>
          <p:nvPr/>
        </p:nvSpPr>
        <p:spPr>
          <a:xfrm>
            <a:off x="3970529" y="1997337"/>
            <a:ext cx="10263632" cy="4985980"/>
          </a:xfrm>
          <a:prstGeom prst="rect">
            <a:avLst/>
          </a:prstGeom>
          <a:noFill/>
        </p:spPr>
        <p:txBody>
          <a:bodyPr wrap="square" lIns="0" tIns="0" rIns="0" bIns="0" rtlCol="0" anchor="ctr" anchorCtr="0">
            <a:spAutoFit/>
          </a:bodyPr>
          <a:lstStyle/>
          <a:p>
            <a:pPr algn="ctr"/>
            <a:r>
              <a:rPr lang="en-GB" sz="8100" b="1" dirty="0">
                <a:solidFill>
                  <a:srgbClr val="002554"/>
                </a:solidFill>
                <a:latin typeface="Planer" panose="020B0604020202020204" charset="0"/>
              </a:rPr>
              <a:t>Your friends ask if you want to go for a Nando’s. </a:t>
            </a:r>
          </a:p>
          <a:p>
            <a:pPr algn="ctr"/>
            <a:r>
              <a:rPr lang="en-GB" sz="8100" b="1" dirty="0">
                <a:solidFill>
                  <a:srgbClr val="002554"/>
                </a:solidFill>
                <a:latin typeface="Planer" panose="020B0604020202020204" charset="0"/>
              </a:rPr>
              <a:t>Pay £16</a:t>
            </a:r>
            <a:r>
              <a:rPr lang="en-GB" sz="8100" dirty="0">
                <a:solidFill>
                  <a:srgbClr val="002554"/>
                </a:solidFill>
                <a:latin typeface="Planer" panose="020B0604020202020204" charset="0"/>
              </a:rPr>
              <a:t> </a:t>
            </a:r>
          </a:p>
        </p:txBody>
      </p:sp>
      <p:pic>
        <p:nvPicPr>
          <p:cNvPr id="10" name="Picture 2">
            <a:extLst>
              <a:ext uri="{FF2B5EF4-FFF2-40B4-BE49-F238E27FC236}">
                <a16:creationId xmlns:a16="http://schemas.microsoft.com/office/drawing/2014/main" id="{65E83418-1195-1C4B-5DD6-FCC9A2C860C9}"/>
              </a:ext>
            </a:extLst>
          </p:cNvPr>
          <p:cNvPicPr>
            <a:picLocks noChangeAspect="1"/>
          </p:cNvPicPr>
          <p:nvPr/>
        </p:nvPicPr>
        <p:blipFill>
          <a:blip r:embed="rId4" cstate="print">
            <a:alphaModFix amt="80000"/>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2700000">
            <a:off x="-1526251" y="3850110"/>
            <a:ext cx="3556199" cy="3542864"/>
          </a:xfrm>
          <a:prstGeom prst="rect">
            <a:avLst/>
          </a:prstGeom>
        </p:spPr>
      </p:pic>
      <p:pic>
        <p:nvPicPr>
          <p:cNvPr id="11" name="Picture 3">
            <a:extLst>
              <a:ext uri="{FF2B5EF4-FFF2-40B4-BE49-F238E27FC236}">
                <a16:creationId xmlns:a16="http://schemas.microsoft.com/office/drawing/2014/main" id="{529F0479-E1FD-45FC-66B7-8A2E652D7B6C}"/>
              </a:ext>
            </a:extLst>
          </p:cNvPr>
          <p:cNvPicPr>
            <a:picLocks noChangeAspect="1"/>
          </p:cNvPicPr>
          <p:nvPr/>
        </p:nvPicPr>
        <p:blipFill>
          <a:blip r:embed="rId4" cstate="print">
            <a:alphaModFix amt="80000"/>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2700000">
            <a:off x="16335018" y="3850110"/>
            <a:ext cx="3556199" cy="3542864"/>
          </a:xfrm>
          <a:prstGeom prst="rect">
            <a:avLst/>
          </a:prstGeom>
        </p:spPr>
      </p:pic>
      <p:grpSp>
        <p:nvGrpSpPr>
          <p:cNvPr id="12" name="Group 11">
            <a:extLst>
              <a:ext uri="{FF2B5EF4-FFF2-40B4-BE49-F238E27FC236}">
                <a16:creationId xmlns:a16="http://schemas.microsoft.com/office/drawing/2014/main" id="{74B6EE3E-523B-A483-02CF-601828F85DC6}"/>
              </a:ext>
            </a:extLst>
          </p:cNvPr>
          <p:cNvGrpSpPr/>
          <p:nvPr/>
        </p:nvGrpSpPr>
        <p:grpSpPr>
          <a:xfrm>
            <a:off x="14511457" y="7429500"/>
            <a:ext cx="1928796" cy="2583597"/>
            <a:chOff x="14511457" y="7429500"/>
            <a:chExt cx="1928796" cy="2583597"/>
          </a:xfrm>
        </p:grpSpPr>
        <p:sp>
          <p:nvSpPr>
            <p:cNvPr id="13" name="Action Button: Go to Beginning 12">
              <a:hlinkClick r:id="rId6" action="ppaction://hlinksldjump" highlightClick="1"/>
              <a:extLst>
                <a:ext uri="{FF2B5EF4-FFF2-40B4-BE49-F238E27FC236}">
                  <a16:creationId xmlns:a16="http://schemas.microsoft.com/office/drawing/2014/main" id="{1FDD8AB7-3957-655A-D83F-AA2351AB4260}"/>
                </a:ext>
              </a:extLst>
            </p:cNvPr>
            <p:cNvSpPr/>
            <p:nvPr/>
          </p:nvSpPr>
          <p:spPr>
            <a:xfrm>
              <a:off x="14511457" y="7429500"/>
              <a:ext cx="1928796" cy="1589807"/>
            </a:xfrm>
            <a:prstGeom prst="actionButtonBeginning">
              <a:avLst/>
            </a:prstGeom>
            <a:noFill/>
            <a:ln w="76200" cap="flat" cmpd="sng" algn="ctr">
              <a:solidFill>
                <a:srgbClr val="002554"/>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GB">
                <a:solidFill>
                  <a:srgbClr val="002554"/>
                </a:solidFill>
              </a:endParaRPr>
            </a:p>
          </p:txBody>
        </p:sp>
        <p:sp>
          <p:nvSpPr>
            <p:cNvPr id="14" name="TextBox 13">
              <a:extLst>
                <a:ext uri="{FF2B5EF4-FFF2-40B4-BE49-F238E27FC236}">
                  <a16:creationId xmlns:a16="http://schemas.microsoft.com/office/drawing/2014/main" id="{53CF657A-854A-E9E4-15C1-BA7A46CAC530}"/>
                </a:ext>
              </a:extLst>
            </p:cNvPr>
            <p:cNvSpPr txBox="1"/>
            <p:nvPr/>
          </p:nvSpPr>
          <p:spPr>
            <a:xfrm>
              <a:off x="14772243" y="9182100"/>
              <a:ext cx="1458357" cy="830997"/>
            </a:xfrm>
            <a:prstGeom prst="rect">
              <a:avLst/>
            </a:prstGeom>
            <a:noFill/>
          </p:spPr>
          <p:txBody>
            <a:bodyPr wrap="square" rtlCol="0">
              <a:spAutoFit/>
            </a:bodyPr>
            <a:lstStyle/>
            <a:p>
              <a:r>
                <a:rPr lang="en-GB" sz="4800" dirty="0">
                  <a:solidFill>
                    <a:srgbClr val="002554"/>
                  </a:solidFill>
                  <a:latin typeface="Planer" panose="020B0604020202020204" charset="0"/>
                </a:rPr>
                <a:t>Back</a:t>
              </a:r>
            </a:p>
          </p:txBody>
        </p:sp>
      </p:grpSp>
      <p:pic>
        <p:nvPicPr>
          <p:cNvPr id="25602" name="Picture 2" descr="Out of curiosity, whats your favourite Nando's spice level? : r/CasualUK">
            <a:extLst>
              <a:ext uri="{FF2B5EF4-FFF2-40B4-BE49-F238E27FC236}">
                <a16:creationId xmlns:a16="http://schemas.microsoft.com/office/drawing/2014/main" id="{BE20F171-65CD-2391-CC59-AF6D20021E5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817937" y="-582878"/>
            <a:ext cx="5570564" cy="5953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135357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70276" y="647700"/>
            <a:ext cx="15017619" cy="5401479"/>
          </a:xfrm>
          <a:prstGeom prst="rect">
            <a:avLst/>
          </a:prstGeom>
          <a:noFill/>
        </p:spPr>
        <p:txBody>
          <a:bodyPr wrap="square" lIns="0" tIns="0" rIns="0" bIns="0" rtlCol="0" anchor="ctr" anchorCtr="0">
            <a:spAutoFit/>
          </a:bodyPr>
          <a:lstStyle/>
          <a:p>
            <a:pPr algn="ctr"/>
            <a:r>
              <a:rPr lang="en-GB" sz="9000" b="1" dirty="0">
                <a:solidFill>
                  <a:srgbClr val="002554"/>
                </a:solidFill>
                <a:latin typeface="Planer" panose="020B0604020202020204" charset="0"/>
              </a:rPr>
              <a:t>Finished work late, had to get an Uber home. </a:t>
            </a:r>
            <a:br>
              <a:rPr lang="en-GB" sz="9000" b="1" dirty="0">
                <a:solidFill>
                  <a:srgbClr val="002554"/>
                </a:solidFill>
                <a:latin typeface="Planer" panose="020B0604020202020204" charset="0"/>
              </a:rPr>
            </a:br>
            <a:r>
              <a:rPr lang="en-GB" sz="9000" b="1" dirty="0">
                <a:solidFill>
                  <a:srgbClr val="002554"/>
                </a:solidFill>
                <a:latin typeface="Planer" panose="020B0604020202020204" charset="0"/>
              </a:rPr>
              <a:t>Pay £18</a:t>
            </a:r>
            <a:endParaRPr lang="en-GB" sz="9000" dirty="0">
              <a:solidFill>
                <a:srgbClr val="002554"/>
              </a:solidFill>
              <a:latin typeface="Planer" panose="020B0604020202020204" charset="0"/>
            </a:endParaRPr>
          </a:p>
          <a:p>
            <a:r>
              <a:rPr lang="en-GB" sz="8100" dirty="0">
                <a:solidFill>
                  <a:srgbClr val="002554"/>
                </a:solidFill>
                <a:latin typeface="Planer" panose="020B0604020202020204" charset="0"/>
              </a:rPr>
              <a:t> </a:t>
            </a:r>
          </a:p>
        </p:txBody>
      </p:sp>
      <p:pic>
        <p:nvPicPr>
          <p:cNvPr id="9220" name="Picture 4" descr="Image result for uber 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87535" y="4503898"/>
            <a:ext cx="5783102" cy="5783102"/>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Picture 2">
            <a:extLst>
              <a:ext uri="{FF2B5EF4-FFF2-40B4-BE49-F238E27FC236}">
                <a16:creationId xmlns:a16="http://schemas.microsoft.com/office/drawing/2014/main" id="{C4AB7E73-A29A-03E7-92C5-D0A147741FDD}"/>
              </a:ext>
            </a:extLst>
          </p:cNvPr>
          <p:cNvPicPr>
            <a:picLocks noChangeAspect="1"/>
          </p:cNvPicPr>
          <p:nvPr/>
        </p:nvPicPr>
        <p:blipFill>
          <a:blip r:embed="rId4" cstate="print">
            <a:alphaModFix amt="80000"/>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2700000">
            <a:off x="-1526251" y="3850110"/>
            <a:ext cx="3556199" cy="3542864"/>
          </a:xfrm>
          <a:prstGeom prst="rect">
            <a:avLst/>
          </a:prstGeom>
        </p:spPr>
      </p:pic>
      <p:pic>
        <p:nvPicPr>
          <p:cNvPr id="9" name="Picture 3">
            <a:extLst>
              <a:ext uri="{FF2B5EF4-FFF2-40B4-BE49-F238E27FC236}">
                <a16:creationId xmlns:a16="http://schemas.microsoft.com/office/drawing/2014/main" id="{0AFCB852-95CB-64C9-B584-BBEF0BD5790A}"/>
              </a:ext>
            </a:extLst>
          </p:cNvPr>
          <p:cNvPicPr>
            <a:picLocks noChangeAspect="1"/>
          </p:cNvPicPr>
          <p:nvPr/>
        </p:nvPicPr>
        <p:blipFill>
          <a:blip r:embed="rId4" cstate="print">
            <a:alphaModFix amt="80000"/>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2700000">
            <a:off x="16335018" y="3850110"/>
            <a:ext cx="3556199" cy="3542864"/>
          </a:xfrm>
          <a:prstGeom prst="rect">
            <a:avLst/>
          </a:prstGeom>
        </p:spPr>
      </p:pic>
      <p:grpSp>
        <p:nvGrpSpPr>
          <p:cNvPr id="10" name="Group 9">
            <a:extLst>
              <a:ext uri="{FF2B5EF4-FFF2-40B4-BE49-F238E27FC236}">
                <a16:creationId xmlns:a16="http://schemas.microsoft.com/office/drawing/2014/main" id="{6C23FA07-A5C4-9C29-1C5E-8751EF69E126}"/>
              </a:ext>
            </a:extLst>
          </p:cNvPr>
          <p:cNvGrpSpPr/>
          <p:nvPr/>
        </p:nvGrpSpPr>
        <p:grpSpPr>
          <a:xfrm>
            <a:off x="14511457" y="7429500"/>
            <a:ext cx="1928796" cy="2583597"/>
            <a:chOff x="14511457" y="7429500"/>
            <a:chExt cx="1928796" cy="2583597"/>
          </a:xfrm>
        </p:grpSpPr>
        <p:sp>
          <p:nvSpPr>
            <p:cNvPr id="11" name="Action Button: Go to Beginning 10">
              <a:hlinkClick r:id="rId6" action="ppaction://hlinksldjump" highlightClick="1"/>
              <a:extLst>
                <a:ext uri="{FF2B5EF4-FFF2-40B4-BE49-F238E27FC236}">
                  <a16:creationId xmlns:a16="http://schemas.microsoft.com/office/drawing/2014/main" id="{AC2A07A3-59D2-4B8D-A0E3-9D3FACF71322}"/>
                </a:ext>
              </a:extLst>
            </p:cNvPr>
            <p:cNvSpPr/>
            <p:nvPr/>
          </p:nvSpPr>
          <p:spPr>
            <a:xfrm>
              <a:off x="14511457" y="7429500"/>
              <a:ext cx="1928796" cy="1589807"/>
            </a:xfrm>
            <a:prstGeom prst="actionButtonBeginning">
              <a:avLst/>
            </a:prstGeom>
            <a:noFill/>
            <a:ln w="76200" cap="flat" cmpd="sng" algn="ctr">
              <a:solidFill>
                <a:srgbClr val="002554"/>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GB">
                <a:solidFill>
                  <a:srgbClr val="002554"/>
                </a:solidFill>
              </a:endParaRPr>
            </a:p>
          </p:txBody>
        </p:sp>
        <p:sp>
          <p:nvSpPr>
            <p:cNvPr id="12" name="TextBox 11">
              <a:extLst>
                <a:ext uri="{FF2B5EF4-FFF2-40B4-BE49-F238E27FC236}">
                  <a16:creationId xmlns:a16="http://schemas.microsoft.com/office/drawing/2014/main" id="{CD1596FD-144E-72FC-BA4F-1E1A75045314}"/>
                </a:ext>
              </a:extLst>
            </p:cNvPr>
            <p:cNvSpPr txBox="1"/>
            <p:nvPr/>
          </p:nvSpPr>
          <p:spPr>
            <a:xfrm>
              <a:off x="14772243" y="9182100"/>
              <a:ext cx="1458357" cy="830997"/>
            </a:xfrm>
            <a:prstGeom prst="rect">
              <a:avLst/>
            </a:prstGeom>
            <a:noFill/>
          </p:spPr>
          <p:txBody>
            <a:bodyPr wrap="square" rtlCol="0">
              <a:spAutoFit/>
            </a:bodyPr>
            <a:lstStyle/>
            <a:p>
              <a:r>
                <a:rPr lang="en-GB" sz="4800" dirty="0">
                  <a:solidFill>
                    <a:srgbClr val="002554"/>
                  </a:solidFill>
                  <a:latin typeface="Planer" panose="020B0604020202020204" charset="0"/>
                </a:rPr>
                <a:t>Back</a:t>
              </a:r>
            </a:p>
          </p:txBody>
        </p:sp>
      </p:grpSp>
    </p:spTree>
    <p:extLst>
      <p:ext uri="{BB962C8B-B14F-4D97-AF65-F5344CB8AC3E}">
        <p14:creationId xmlns:p14="http://schemas.microsoft.com/office/powerpoint/2010/main" val="218649346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800992"/>
            <a:ext cx="18288000" cy="6232475"/>
          </a:xfrm>
          <a:prstGeom prst="rect">
            <a:avLst/>
          </a:prstGeom>
          <a:noFill/>
        </p:spPr>
        <p:txBody>
          <a:bodyPr wrap="square" lIns="0" tIns="0" rIns="0" bIns="0" rtlCol="0" anchor="ctr" anchorCtr="0">
            <a:spAutoFit/>
          </a:bodyPr>
          <a:lstStyle/>
          <a:p>
            <a:pPr algn="ctr"/>
            <a:r>
              <a:rPr lang="en-GB" sz="8100" b="1" dirty="0">
                <a:solidFill>
                  <a:srgbClr val="002554"/>
                </a:solidFill>
                <a:latin typeface="Planer" panose="020B0604020202020204" charset="0"/>
              </a:rPr>
              <a:t>You drop and break your phone screen.</a:t>
            </a:r>
          </a:p>
          <a:p>
            <a:pPr algn="ctr"/>
            <a:r>
              <a:rPr lang="en-GB" sz="8100" b="1" dirty="0">
                <a:solidFill>
                  <a:srgbClr val="002554"/>
                </a:solidFill>
                <a:latin typeface="Planer" panose="020B0604020202020204" charset="0"/>
              </a:rPr>
              <a:t>Pay £60</a:t>
            </a:r>
          </a:p>
          <a:p>
            <a:pPr algn="ctr"/>
            <a:r>
              <a:rPr lang="en-GB" sz="8100" b="1" dirty="0">
                <a:solidFill>
                  <a:srgbClr val="002554"/>
                </a:solidFill>
                <a:latin typeface="Planer" panose="020B0604020202020204" charset="0"/>
              </a:rPr>
              <a:t>(unless you have insurance) </a:t>
            </a:r>
            <a:endParaRPr lang="en-GB" sz="8100" dirty="0">
              <a:solidFill>
                <a:srgbClr val="002554"/>
              </a:solidFill>
              <a:latin typeface="Planer" panose="020B0604020202020204" charset="0"/>
            </a:endParaRPr>
          </a:p>
          <a:p>
            <a:r>
              <a:rPr lang="en-GB" sz="8100" dirty="0">
                <a:solidFill>
                  <a:srgbClr val="002554"/>
                </a:solidFill>
                <a:latin typeface="Planer" panose="020B0604020202020204" charset="0"/>
              </a:rPr>
              <a:t> </a:t>
            </a:r>
          </a:p>
          <a:p>
            <a:r>
              <a:rPr lang="en-GB" sz="8100" dirty="0">
                <a:solidFill>
                  <a:srgbClr val="002554"/>
                </a:solidFill>
                <a:latin typeface="Planer" panose="020B0604020202020204" charset="0"/>
              </a:rPr>
              <a:t> </a:t>
            </a:r>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29660" y="5130146"/>
            <a:ext cx="8572500" cy="4957763"/>
          </a:xfrm>
          <a:prstGeom prst="rect">
            <a:avLst/>
          </a:prstGeom>
        </p:spPr>
      </p:pic>
      <p:pic>
        <p:nvPicPr>
          <p:cNvPr id="9" name="Picture 2">
            <a:extLst>
              <a:ext uri="{FF2B5EF4-FFF2-40B4-BE49-F238E27FC236}">
                <a16:creationId xmlns:a16="http://schemas.microsoft.com/office/drawing/2014/main" id="{5E59B6C5-F6CA-C950-8DA4-3A71C2B7A8EE}"/>
              </a:ext>
            </a:extLst>
          </p:cNvPr>
          <p:cNvPicPr>
            <a:picLocks noChangeAspect="1"/>
          </p:cNvPicPr>
          <p:nvPr/>
        </p:nvPicPr>
        <p:blipFill>
          <a:blip r:embed="rId4" cstate="print">
            <a:alphaModFix amt="80000"/>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2700000">
            <a:off x="-1526251" y="3850110"/>
            <a:ext cx="3556199" cy="3542864"/>
          </a:xfrm>
          <a:prstGeom prst="rect">
            <a:avLst/>
          </a:prstGeom>
        </p:spPr>
      </p:pic>
      <p:pic>
        <p:nvPicPr>
          <p:cNvPr id="10" name="Picture 3">
            <a:extLst>
              <a:ext uri="{FF2B5EF4-FFF2-40B4-BE49-F238E27FC236}">
                <a16:creationId xmlns:a16="http://schemas.microsoft.com/office/drawing/2014/main" id="{CF2DBAD5-1D70-59D7-D51F-87CFEB8927E9}"/>
              </a:ext>
            </a:extLst>
          </p:cNvPr>
          <p:cNvPicPr>
            <a:picLocks noChangeAspect="1"/>
          </p:cNvPicPr>
          <p:nvPr/>
        </p:nvPicPr>
        <p:blipFill>
          <a:blip r:embed="rId4" cstate="print">
            <a:alphaModFix amt="80000"/>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2700000">
            <a:off x="16335018" y="3850110"/>
            <a:ext cx="3556199" cy="3542864"/>
          </a:xfrm>
          <a:prstGeom prst="rect">
            <a:avLst/>
          </a:prstGeom>
        </p:spPr>
      </p:pic>
      <p:grpSp>
        <p:nvGrpSpPr>
          <p:cNvPr id="11" name="Group 10">
            <a:extLst>
              <a:ext uri="{FF2B5EF4-FFF2-40B4-BE49-F238E27FC236}">
                <a16:creationId xmlns:a16="http://schemas.microsoft.com/office/drawing/2014/main" id="{0E45EC18-BD4B-91C6-D70E-984227A69444}"/>
              </a:ext>
            </a:extLst>
          </p:cNvPr>
          <p:cNvGrpSpPr/>
          <p:nvPr/>
        </p:nvGrpSpPr>
        <p:grpSpPr>
          <a:xfrm>
            <a:off x="14511457" y="7429500"/>
            <a:ext cx="1928796" cy="2583597"/>
            <a:chOff x="14511457" y="7429500"/>
            <a:chExt cx="1928796" cy="2583597"/>
          </a:xfrm>
        </p:grpSpPr>
        <p:sp>
          <p:nvSpPr>
            <p:cNvPr id="12" name="Action Button: Go to Beginning 11">
              <a:hlinkClick r:id="rId6" action="ppaction://hlinksldjump" highlightClick="1"/>
              <a:extLst>
                <a:ext uri="{FF2B5EF4-FFF2-40B4-BE49-F238E27FC236}">
                  <a16:creationId xmlns:a16="http://schemas.microsoft.com/office/drawing/2014/main" id="{4F86A017-F308-4741-EE7A-7916A2D77DB0}"/>
                </a:ext>
              </a:extLst>
            </p:cNvPr>
            <p:cNvSpPr/>
            <p:nvPr/>
          </p:nvSpPr>
          <p:spPr>
            <a:xfrm>
              <a:off x="14511457" y="7429500"/>
              <a:ext cx="1928796" cy="1589807"/>
            </a:xfrm>
            <a:prstGeom prst="actionButtonBeginning">
              <a:avLst/>
            </a:prstGeom>
            <a:noFill/>
            <a:ln w="76200" cap="flat" cmpd="sng" algn="ctr">
              <a:solidFill>
                <a:srgbClr val="002554"/>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GB">
                <a:solidFill>
                  <a:srgbClr val="002554"/>
                </a:solidFill>
              </a:endParaRPr>
            </a:p>
          </p:txBody>
        </p:sp>
        <p:sp>
          <p:nvSpPr>
            <p:cNvPr id="13" name="TextBox 12">
              <a:extLst>
                <a:ext uri="{FF2B5EF4-FFF2-40B4-BE49-F238E27FC236}">
                  <a16:creationId xmlns:a16="http://schemas.microsoft.com/office/drawing/2014/main" id="{1458F7C9-49CA-A147-45BC-5F7A79076E05}"/>
                </a:ext>
              </a:extLst>
            </p:cNvPr>
            <p:cNvSpPr txBox="1"/>
            <p:nvPr/>
          </p:nvSpPr>
          <p:spPr>
            <a:xfrm>
              <a:off x="14772243" y="9182100"/>
              <a:ext cx="1458357" cy="830997"/>
            </a:xfrm>
            <a:prstGeom prst="rect">
              <a:avLst/>
            </a:prstGeom>
            <a:noFill/>
          </p:spPr>
          <p:txBody>
            <a:bodyPr wrap="square" rtlCol="0">
              <a:spAutoFit/>
            </a:bodyPr>
            <a:lstStyle/>
            <a:p>
              <a:r>
                <a:rPr lang="en-GB" sz="4800" dirty="0">
                  <a:solidFill>
                    <a:srgbClr val="002554"/>
                  </a:solidFill>
                  <a:latin typeface="Planer" panose="020B0604020202020204" charset="0"/>
                </a:rPr>
                <a:t>Back</a:t>
              </a:r>
            </a:p>
          </p:txBody>
        </p:sp>
      </p:grpSp>
    </p:spTree>
    <p:extLst>
      <p:ext uri="{BB962C8B-B14F-4D97-AF65-F5344CB8AC3E}">
        <p14:creationId xmlns:p14="http://schemas.microsoft.com/office/powerpoint/2010/main" val="378665417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59480" y="1287631"/>
            <a:ext cx="13969040" cy="8725466"/>
          </a:xfrm>
          <a:prstGeom prst="rect">
            <a:avLst/>
          </a:prstGeom>
          <a:noFill/>
        </p:spPr>
        <p:txBody>
          <a:bodyPr wrap="square" lIns="0" tIns="0" rIns="0" bIns="0" rtlCol="0" anchor="ctr" anchorCtr="0">
            <a:spAutoFit/>
          </a:bodyPr>
          <a:lstStyle/>
          <a:p>
            <a:pPr algn="ctr"/>
            <a:r>
              <a:rPr lang="en-GB" sz="8100" b="1" dirty="0">
                <a:solidFill>
                  <a:srgbClr val="002554"/>
                </a:solidFill>
                <a:latin typeface="Planer" panose="020B0604020202020204" charset="0"/>
              </a:rPr>
              <a:t>You accidently pay for a premium version of a yoga app you never use and it costs you £15 per day, for a week.</a:t>
            </a:r>
            <a:endParaRPr lang="en-GB" sz="8100" dirty="0">
              <a:solidFill>
                <a:srgbClr val="002554"/>
              </a:solidFill>
              <a:latin typeface="Planer" panose="020B0604020202020204" charset="0"/>
            </a:endParaRPr>
          </a:p>
          <a:p>
            <a:r>
              <a:rPr lang="en-GB" sz="8100" dirty="0">
                <a:solidFill>
                  <a:srgbClr val="002554"/>
                </a:solidFill>
                <a:latin typeface="Planer" panose="020B0604020202020204" charset="0"/>
              </a:rPr>
              <a:t> </a:t>
            </a:r>
          </a:p>
          <a:p>
            <a:r>
              <a:rPr lang="en-GB" sz="8100" dirty="0">
                <a:solidFill>
                  <a:srgbClr val="002554"/>
                </a:solidFill>
                <a:latin typeface="Planer" panose="020B0604020202020204" charset="0"/>
              </a:rPr>
              <a:t> </a:t>
            </a:r>
          </a:p>
          <a:p>
            <a:r>
              <a:rPr lang="en-GB" sz="8100" dirty="0">
                <a:solidFill>
                  <a:srgbClr val="002554"/>
                </a:solidFill>
                <a:latin typeface="Planer" panose="020B0604020202020204" charset="0"/>
              </a:rPr>
              <a:t> </a:t>
            </a:r>
          </a:p>
        </p:txBody>
      </p:sp>
      <p:pic>
        <p:nvPicPr>
          <p:cNvPr id="8" name="Picture 2">
            <a:extLst>
              <a:ext uri="{FF2B5EF4-FFF2-40B4-BE49-F238E27FC236}">
                <a16:creationId xmlns:a16="http://schemas.microsoft.com/office/drawing/2014/main" id="{E0E67A9F-4AFF-2B3C-4BC4-D7B9F114BB1A}"/>
              </a:ext>
            </a:extLst>
          </p:cNvPr>
          <p:cNvPicPr>
            <a:picLocks noChangeAspect="1"/>
          </p:cNvPicPr>
          <p:nvPr/>
        </p:nvPicPr>
        <p:blipFill>
          <a:blip r:embed="rId3" cstate="print">
            <a:alphaModFix amt="80000"/>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2700000">
            <a:off x="-1526251" y="3850110"/>
            <a:ext cx="3556199" cy="3542864"/>
          </a:xfrm>
          <a:prstGeom prst="rect">
            <a:avLst/>
          </a:prstGeom>
        </p:spPr>
      </p:pic>
      <p:pic>
        <p:nvPicPr>
          <p:cNvPr id="9" name="Picture 3">
            <a:extLst>
              <a:ext uri="{FF2B5EF4-FFF2-40B4-BE49-F238E27FC236}">
                <a16:creationId xmlns:a16="http://schemas.microsoft.com/office/drawing/2014/main" id="{38335899-1A10-DC4A-7DE1-9E0E33E047A7}"/>
              </a:ext>
            </a:extLst>
          </p:cNvPr>
          <p:cNvPicPr>
            <a:picLocks noChangeAspect="1"/>
          </p:cNvPicPr>
          <p:nvPr/>
        </p:nvPicPr>
        <p:blipFill>
          <a:blip r:embed="rId3" cstate="print">
            <a:alphaModFix amt="80000"/>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2700000">
            <a:off x="16335018" y="3850110"/>
            <a:ext cx="3556199" cy="3542864"/>
          </a:xfrm>
          <a:prstGeom prst="rect">
            <a:avLst/>
          </a:prstGeom>
        </p:spPr>
      </p:pic>
      <p:grpSp>
        <p:nvGrpSpPr>
          <p:cNvPr id="10" name="Group 9">
            <a:extLst>
              <a:ext uri="{FF2B5EF4-FFF2-40B4-BE49-F238E27FC236}">
                <a16:creationId xmlns:a16="http://schemas.microsoft.com/office/drawing/2014/main" id="{7B448F2B-7D81-1849-E58F-7430C61963D2}"/>
              </a:ext>
            </a:extLst>
          </p:cNvPr>
          <p:cNvGrpSpPr/>
          <p:nvPr/>
        </p:nvGrpSpPr>
        <p:grpSpPr>
          <a:xfrm>
            <a:off x="14511457" y="7429500"/>
            <a:ext cx="1928796" cy="2583597"/>
            <a:chOff x="14511457" y="7429500"/>
            <a:chExt cx="1928796" cy="2583597"/>
          </a:xfrm>
        </p:grpSpPr>
        <p:sp>
          <p:nvSpPr>
            <p:cNvPr id="11" name="Action Button: Go to Beginning 10">
              <a:hlinkClick r:id="rId5" action="ppaction://hlinksldjump" highlightClick="1"/>
              <a:extLst>
                <a:ext uri="{FF2B5EF4-FFF2-40B4-BE49-F238E27FC236}">
                  <a16:creationId xmlns:a16="http://schemas.microsoft.com/office/drawing/2014/main" id="{2669C794-5695-7FEC-6EE8-DA86B3B51744}"/>
                </a:ext>
              </a:extLst>
            </p:cNvPr>
            <p:cNvSpPr/>
            <p:nvPr/>
          </p:nvSpPr>
          <p:spPr>
            <a:xfrm>
              <a:off x="14511457" y="7429500"/>
              <a:ext cx="1928796" cy="1589807"/>
            </a:xfrm>
            <a:prstGeom prst="actionButtonBeginning">
              <a:avLst/>
            </a:prstGeom>
            <a:noFill/>
            <a:ln w="76200" cap="flat" cmpd="sng" algn="ctr">
              <a:solidFill>
                <a:srgbClr val="002554"/>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GB">
                <a:solidFill>
                  <a:srgbClr val="002554"/>
                </a:solidFill>
              </a:endParaRPr>
            </a:p>
          </p:txBody>
        </p:sp>
        <p:sp>
          <p:nvSpPr>
            <p:cNvPr id="12" name="TextBox 11">
              <a:extLst>
                <a:ext uri="{FF2B5EF4-FFF2-40B4-BE49-F238E27FC236}">
                  <a16:creationId xmlns:a16="http://schemas.microsoft.com/office/drawing/2014/main" id="{FA985B78-1359-3908-3EFC-0BE051C55DD6}"/>
                </a:ext>
              </a:extLst>
            </p:cNvPr>
            <p:cNvSpPr txBox="1"/>
            <p:nvPr/>
          </p:nvSpPr>
          <p:spPr>
            <a:xfrm>
              <a:off x="14772243" y="9182100"/>
              <a:ext cx="1458357" cy="830997"/>
            </a:xfrm>
            <a:prstGeom prst="rect">
              <a:avLst/>
            </a:prstGeom>
            <a:noFill/>
          </p:spPr>
          <p:txBody>
            <a:bodyPr wrap="square" rtlCol="0">
              <a:spAutoFit/>
            </a:bodyPr>
            <a:lstStyle/>
            <a:p>
              <a:r>
                <a:rPr lang="en-GB" sz="4800" dirty="0">
                  <a:solidFill>
                    <a:srgbClr val="002554"/>
                  </a:solidFill>
                  <a:latin typeface="Planer" panose="020B0604020202020204" charset="0"/>
                </a:rPr>
                <a:t>Back</a:t>
              </a:r>
            </a:p>
          </p:txBody>
        </p:sp>
      </p:grpSp>
      <p:pic>
        <p:nvPicPr>
          <p:cNvPr id="16" name="Graphic 15" descr="Yoga with solid fill">
            <a:extLst>
              <a:ext uri="{FF2B5EF4-FFF2-40B4-BE49-F238E27FC236}">
                <a16:creationId xmlns:a16="http://schemas.microsoft.com/office/drawing/2014/main" id="{E1C5A280-ABEA-163F-E118-E57DEF4DBE65}"/>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654311" y="6515516"/>
            <a:ext cx="3231847" cy="3231847"/>
          </a:xfrm>
          <a:prstGeom prst="rect">
            <a:avLst/>
          </a:prstGeom>
        </p:spPr>
      </p:pic>
      <p:pic>
        <p:nvPicPr>
          <p:cNvPr id="18" name="Graphic 17" descr="Yoga with solid fill">
            <a:extLst>
              <a:ext uri="{FF2B5EF4-FFF2-40B4-BE49-F238E27FC236}">
                <a16:creationId xmlns:a16="http://schemas.microsoft.com/office/drawing/2014/main" id="{C7F71C75-A150-3BA1-CAC0-8FD5CBCA0809}"/>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495612" y="6626169"/>
            <a:ext cx="3386928" cy="3386928"/>
          </a:xfrm>
          <a:prstGeom prst="rect">
            <a:avLst/>
          </a:prstGeom>
        </p:spPr>
      </p:pic>
    </p:spTree>
    <p:extLst>
      <p:ext uri="{BB962C8B-B14F-4D97-AF65-F5344CB8AC3E}">
        <p14:creationId xmlns:p14="http://schemas.microsoft.com/office/powerpoint/2010/main" val="347521798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66851" y="813798"/>
            <a:ext cx="13857888" cy="6232475"/>
          </a:xfrm>
          <a:prstGeom prst="rect">
            <a:avLst/>
          </a:prstGeom>
          <a:noFill/>
        </p:spPr>
        <p:txBody>
          <a:bodyPr wrap="square" lIns="0" tIns="0" rIns="0" bIns="0" rtlCol="0" anchor="ctr" anchorCtr="0">
            <a:spAutoFit/>
          </a:bodyPr>
          <a:lstStyle/>
          <a:p>
            <a:pPr algn="ctr"/>
            <a:r>
              <a:rPr lang="en-GB" sz="8100" b="1" dirty="0">
                <a:solidFill>
                  <a:srgbClr val="002554"/>
                </a:solidFill>
                <a:latin typeface="Planer" panose="020B0604020202020204" charset="0"/>
              </a:rPr>
              <a:t>Your boiler breaks down. £1,200 to pay. </a:t>
            </a:r>
          </a:p>
          <a:p>
            <a:pPr algn="ctr"/>
            <a:r>
              <a:rPr lang="en-GB" sz="8100" b="1" dirty="0">
                <a:solidFill>
                  <a:srgbClr val="002554"/>
                </a:solidFill>
                <a:latin typeface="Planer" panose="020B0604020202020204" charset="0"/>
              </a:rPr>
              <a:t>(unless you have home insurance)</a:t>
            </a:r>
            <a:endParaRPr lang="en-GB" sz="8100" dirty="0">
              <a:solidFill>
                <a:srgbClr val="002554"/>
              </a:solidFill>
              <a:latin typeface="Planer" panose="020B0604020202020204" charset="0"/>
            </a:endParaRPr>
          </a:p>
          <a:p>
            <a:r>
              <a:rPr lang="en-GB" sz="8100" dirty="0">
                <a:solidFill>
                  <a:srgbClr val="002554"/>
                </a:solidFill>
                <a:latin typeface="Planer" panose="020B0604020202020204" charset="0"/>
              </a:rPr>
              <a:t> </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21163" y="6037094"/>
            <a:ext cx="3949263" cy="3949263"/>
          </a:xfrm>
          <a:prstGeom prst="rect">
            <a:avLst/>
          </a:prstGeom>
        </p:spPr>
      </p:pic>
      <p:pic>
        <p:nvPicPr>
          <p:cNvPr id="9" name="Picture 2">
            <a:extLst>
              <a:ext uri="{FF2B5EF4-FFF2-40B4-BE49-F238E27FC236}">
                <a16:creationId xmlns:a16="http://schemas.microsoft.com/office/drawing/2014/main" id="{563985DE-18FF-A2A0-2FEE-B1678F324641}"/>
              </a:ext>
            </a:extLst>
          </p:cNvPr>
          <p:cNvPicPr>
            <a:picLocks noChangeAspect="1"/>
          </p:cNvPicPr>
          <p:nvPr/>
        </p:nvPicPr>
        <p:blipFill>
          <a:blip r:embed="rId4" cstate="print">
            <a:alphaModFix amt="80000"/>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2700000">
            <a:off x="-1526251" y="3850110"/>
            <a:ext cx="3556199" cy="3542864"/>
          </a:xfrm>
          <a:prstGeom prst="rect">
            <a:avLst/>
          </a:prstGeom>
        </p:spPr>
      </p:pic>
      <p:pic>
        <p:nvPicPr>
          <p:cNvPr id="10" name="Picture 3">
            <a:extLst>
              <a:ext uri="{FF2B5EF4-FFF2-40B4-BE49-F238E27FC236}">
                <a16:creationId xmlns:a16="http://schemas.microsoft.com/office/drawing/2014/main" id="{82E273F2-9135-33D1-3093-A8F913E9857D}"/>
              </a:ext>
            </a:extLst>
          </p:cNvPr>
          <p:cNvPicPr>
            <a:picLocks noChangeAspect="1"/>
          </p:cNvPicPr>
          <p:nvPr/>
        </p:nvPicPr>
        <p:blipFill>
          <a:blip r:embed="rId4" cstate="print">
            <a:alphaModFix amt="80000"/>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2700000">
            <a:off x="16335018" y="3850110"/>
            <a:ext cx="3556199" cy="3542864"/>
          </a:xfrm>
          <a:prstGeom prst="rect">
            <a:avLst/>
          </a:prstGeom>
        </p:spPr>
      </p:pic>
      <p:grpSp>
        <p:nvGrpSpPr>
          <p:cNvPr id="11" name="Group 10">
            <a:extLst>
              <a:ext uri="{FF2B5EF4-FFF2-40B4-BE49-F238E27FC236}">
                <a16:creationId xmlns:a16="http://schemas.microsoft.com/office/drawing/2014/main" id="{A38C5AE2-6EDF-CFBD-A15D-E18DE9BF6F31}"/>
              </a:ext>
            </a:extLst>
          </p:cNvPr>
          <p:cNvGrpSpPr/>
          <p:nvPr/>
        </p:nvGrpSpPr>
        <p:grpSpPr>
          <a:xfrm>
            <a:off x="14511457" y="7429500"/>
            <a:ext cx="1928796" cy="2583597"/>
            <a:chOff x="14511457" y="7429500"/>
            <a:chExt cx="1928796" cy="2583597"/>
          </a:xfrm>
        </p:grpSpPr>
        <p:sp>
          <p:nvSpPr>
            <p:cNvPr id="12" name="Action Button: Go to Beginning 11">
              <a:hlinkClick r:id="rId6" action="ppaction://hlinksldjump" highlightClick="1"/>
              <a:extLst>
                <a:ext uri="{FF2B5EF4-FFF2-40B4-BE49-F238E27FC236}">
                  <a16:creationId xmlns:a16="http://schemas.microsoft.com/office/drawing/2014/main" id="{62653F2E-3EA3-CC4C-DEBB-F28F05EA33E0}"/>
                </a:ext>
              </a:extLst>
            </p:cNvPr>
            <p:cNvSpPr/>
            <p:nvPr/>
          </p:nvSpPr>
          <p:spPr>
            <a:xfrm>
              <a:off x="14511457" y="7429500"/>
              <a:ext cx="1928796" cy="1589807"/>
            </a:xfrm>
            <a:prstGeom prst="actionButtonBeginning">
              <a:avLst/>
            </a:prstGeom>
            <a:noFill/>
            <a:ln w="76200" cap="flat" cmpd="sng" algn="ctr">
              <a:solidFill>
                <a:srgbClr val="002554"/>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GB">
                <a:solidFill>
                  <a:srgbClr val="002554"/>
                </a:solidFill>
              </a:endParaRPr>
            </a:p>
          </p:txBody>
        </p:sp>
        <p:sp>
          <p:nvSpPr>
            <p:cNvPr id="13" name="TextBox 12">
              <a:extLst>
                <a:ext uri="{FF2B5EF4-FFF2-40B4-BE49-F238E27FC236}">
                  <a16:creationId xmlns:a16="http://schemas.microsoft.com/office/drawing/2014/main" id="{69B8B001-EFF4-0219-5E51-7E2F0458D019}"/>
                </a:ext>
              </a:extLst>
            </p:cNvPr>
            <p:cNvSpPr txBox="1"/>
            <p:nvPr/>
          </p:nvSpPr>
          <p:spPr>
            <a:xfrm>
              <a:off x="14772243" y="9182100"/>
              <a:ext cx="1458357" cy="830997"/>
            </a:xfrm>
            <a:prstGeom prst="rect">
              <a:avLst/>
            </a:prstGeom>
            <a:noFill/>
          </p:spPr>
          <p:txBody>
            <a:bodyPr wrap="square" rtlCol="0">
              <a:spAutoFit/>
            </a:bodyPr>
            <a:lstStyle/>
            <a:p>
              <a:r>
                <a:rPr lang="en-GB" sz="4800" dirty="0">
                  <a:solidFill>
                    <a:srgbClr val="002554"/>
                  </a:solidFill>
                  <a:latin typeface="Planer" panose="020B0604020202020204" charset="0"/>
                </a:rPr>
                <a:t>Back</a:t>
              </a:r>
            </a:p>
          </p:txBody>
        </p:sp>
      </p:grpSp>
    </p:spTree>
    <p:extLst>
      <p:ext uri="{BB962C8B-B14F-4D97-AF65-F5344CB8AC3E}">
        <p14:creationId xmlns:p14="http://schemas.microsoft.com/office/powerpoint/2010/main" val="34902651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3">
            <a:extLst>
              <a:ext uri="{FF2B5EF4-FFF2-40B4-BE49-F238E27FC236}">
                <a16:creationId xmlns:a16="http://schemas.microsoft.com/office/drawing/2014/main" id="{F108E74D-70B5-072D-A599-4E5F80D723B5}"/>
              </a:ext>
            </a:extLst>
          </p:cNvPr>
          <p:cNvPicPr>
            <a:picLocks noChangeAspect="1"/>
          </p:cNvPicPr>
          <p:nvPr/>
        </p:nvPicPr>
        <p:blipFill>
          <a:blip r:embed="rId3" cstate="print">
            <a:alphaModFix amt="80000"/>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2700000">
            <a:off x="16335018" y="3850110"/>
            <a:ext cx="3556199" cy="3542864"/>
          </a:xfrm>
          <a:prstGeom prst="rect">
            <a:avLst/>
          </a:prstGeom>
        </p:spPr>
      </p:pic>
      <p:grpSp>
        <p:nvGrpSpPr>
          <p:cNvPr id="14" name="Group 13">
            <a:extLst>
              <a:ext uri="{FF2B5EF4-FFF2-40B4-BE49-F238E27FC236}">
                <a16:creationId xmlns:a16="http://schemas.microsoft.com/office/drawing/2014/main" id="{B8F49475-52C5-844E-D91C-1A78B6DB4494}"/>
              </a:ext>
            </a:extLst>
          </p:cNvPr>
          <p:cNvGrpSpPr/>
          <p:nvPr/>
        </p:nvGrpSpPr>
        <p:grpSpPr>
          <a:xfrm>
            <a:off x="14511457" y="7429500"/>
            <a:ext cx="1928796" cy="2583597"/>
            <a:chOff x="14511457" y="7429500"/>
            <a:chExt cx="1928796" cy="2583597"/>
          </a:xfrm>
        </p:grpSpPr>
        <p:sp>
          <p:nvSpPr>
            <p:cNvPr id="15" name="Action Button: Go to Beginning 14">
              <a:hlinkClick r:id="rId5" action="ppaction://hlinksldjump" highlightClick="1"/>
              <a:extLst>
                <a:ext uri="{FF2B5EF4-FFF2-40B4-BE49-F238E27FC236}">
                  <a16:creationId xmlns:a16="http://schemas.microsoft.com/office/drawing/2014/main" id="{3A90D559-947D-6B80-663F-5818EE6194E1}"/>
                </a:ext>
              </a:extLst>
            </p:cNvPr>
            <p:cNvSpPr/>
            <p:nvPr/>
          </p:nvSpPr>
          <p:spPr>
            <a:xfrm>
              <a:off x="14511457" y="7429500"/>
              <a:ext cx="1928796" cy="1589807"/>
            </a:xfrm>
            <a:prstGeom prst="actionButtonBeginning">
              <a:avLst/>
            </a:prstGeom>
            <a:noFill/>
            <a:ln w="76200" cap="flat" cmpd="sng" algn="ctr">
              <a:solidFill>
                <a:srgbClr val="002554"/>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GB">
                <a:solidFill>
                  <a:srgbClr val="002554"/>
                </a:solidFill>
              </a:endParaRPr>
            </a:p>
          </p:txBody>
        </p:sp>
        <p:sp>
          <p:nvSpPr>
            <p:cNvPr id="16" name="TextBox 15">
              <a:extLst>
                <a:ext uri="{FF2B5EF4-FFF2-40B4-BE49-F238E27FC236}">
                  <a16:creationId xmlns:a16="http://schemas.microsoft.com/office/drawing/2014/main" id="{3A2FFE39-2C8D-5B01-289C-05C3239F03A5}"/>
                </a:ext>
              </a:extLst>
            </p:cNvPr>
            <p:cNvSpPr txBox="1"/>
            <p:nvPr/>
          </p:nvSpPr>
          <p:spPr>
            <a:xfrm>
              <a:off x="14772243" y="9182100"/>
              <a:ext cx="1458357" cy="830997"/>
            </a:xfrm>
            <a:prstGeom prst="rect">
              <a:avLst/>
            </a:prstGeom>
            <a:noFill/>
          </p:spPr>
          <p:txBody>
            <a:bodyPr wrap="square" rtlCol="0">
              <a:spAutoFit/>
            </a:bodyPr>
            <a:lstStyle/>
            <a:p>
              <a:r>
                <a:rPr lang="en-GB" sz="4800" dirty="0">
                  <a:solidFill>
                    <a:srgbClr val="002554"/>
                  </a:solidFill>
                  <a:latin typeface="Planer" panose="020B0604020202020204" charset="0"/>
                </a:rPr>
                <a:t>Back</a:t>
              </a:r>
            </a:p>
          </p:txBody>
        </p:sp>
      </p:grpSp>
      <p:pic>
        <p:nvPicPr>
          <p:cNvPr id="18" name="Picture 17">
            <a:extLst>
              <a:ext uri="{FF2B5EF4-FFF2-40B4-BE49-F238E27FC236}">
                <a16:creationId xmlns:a16="http://schemas.microsoft.com/office/drawing/2014/main" id="{A336BE45-386A-B897-AFE4-107F67A3CDEB}"/>
              </a:ext>
            </a:extLst>
          </p:cNvPr>
          <p:cNvPicPr>
            <a:picLocks noChangeAspect="1"/>
          </p:cNvPicPr>
          <p:nvPr/>
        </p:nvPicPr>
        <p:blipFill>
          <a:blip r:embed="rId6"/>
          <a:stretch>
            <a:fillRect/>
          </a:stretch>
        </p:blipFill>
        <p:spPr>
          <a:xfrm>
            <a:off x="0" y="4488251"/>
            <a:ext cx="8896350" cy="5543550"/>
          </a:xfrm>
          <a:prstGeom prst="rect">
            <a:avLst/>
          </a:prstGeom>
        </p:spPr>
      </p:pic>
      <p:pic>
        <p:nvPicPr>
          <p:cNvPr id="12" name="Picture 2">
            <a:extLst>
              <a:ext uri="{FF2B5EF4-FFF2-40B4-BE49-F238E27FC236}">
                <a16:creationId xmlns:a16="http://schemas.microsoft.com/office/drawing/2014/main" id="{330822BC-33F7-862D-E3B5-DA415B44FEF6}"/>
              </a:ext>
            </a:extLst>
          </p:cNvPr>
          <p:cNvPicPr>
            <a:picLocks noChangeAspect="1"/>
          </p:cNvPicPr>
          <p:nvPr/>
        </p:nvPicPr>
        <p:blipFill>
          <a:blip r:embed="rId3" cstate="print">
            <a:alphaModFix amt="80000"/>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2700000">
            <a:off x="-1526251" y="3850110"/>
            <a:ext cx="3556199" cy="3542864"/>
          </a:xfrm>
          <a:prstGeom prst="rect">
            <a:avLst/>
          </a:prstGeom>
        </p:spPr>
      </p:pic>
      <p:sp>
        <p:nvSpPr>
          <p:cNvPr id="2" name="TextBox 1"/>
          <p:cNvSpPr txBox="1"/>
          <p:nvPr/>
        </p:nvSpPr>
        <p:spPr>
          <a:xfrm>
            <a:off x="3387334" y="3252282"/>
            <a:ext cx="11687489" cy="1246495"/>
          </a:xfrm>
          <a:prstGeom prst="rect">
            <a:avLst/>
          </a:prstGeom>
          <a:noFill/>
        </p:spPr>
        <p:txBody>
          <a:bodyPr wrap="square" lIns="0" tIns="0" rIns="0" bIns="0" rtlCol="0" anchor="ctr" anchorCtr="0">
            <a:spAutoFit/>
          </a:bodyPr>
          <a:lstStyle/>
          <a:p>
            <a:pPr algn="ctr"/>
            <a:r>
              <a:rPr lang="en-GB" sz="8100" b="1" dirty="0">
                <a:solidFill>
                  <a:srgbClr val="002554"/>
                </a:solidFill>
                <a:latin typeface="Planer" panose="020B0604020202020204" charset="0"/>
              </a:rPr>
              <a:t>You found £10 on the floor</a:t>
            </a:r>
            <a:endParaRPr lang="en-GB" sz="8100" dirty="0">
              <a:solidFill>
                <a:srgbClr val="002554"/>
              </a:solidFill>
              <a:latin typeface="Planer" panose="020B0604020202020204" charset="0"/>
            </a:endParaRPr>
          </a:p>
        </p:txBody>
      </p:sp>
    </p:spTree>
    <p:extLst>
      <p:ext uri="{BB962C8B-B14F-4D97-AF65-F5344CB8AC3E}">
        <p14:creationId xmlns:p14="http://schemas.microsoft.com/office/powerpoint/2010/main" val="3219161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982644" y="897108"/>
            <a:ext cx="11074694" cy="3739485"/>
          </a:xfrm>
          <a:prstGeom prst="rect">
            <a:avLst/>
          </a:prstGeom>
          <a:noFill/>
        </p:spPr>
        <p:txBody>
          <a:bodyPr wrap="square" lIns="0" tIns="0" rIns="0" bIns="0" rtlCol="0" anchor="ctr" anchorCtr="0">
            <a:spAutoFit/>
          </a:bodyPr>
          <a:lstStyle/>
          <a:p>
            <a:pPr algn="ctr"/>
            <a:r>
              <a:rPr lang="en-GB" sz="8100" b="1" dirty="0">
                <a:solidFill>
                  <a:srgbClr val="002554"/>
                </a:solidFill>
                <a:latin typeface="Planer" panose="020B0604020202020204" charset="0"/>
              </a:rPr>
              <a:t>You need a new wheelie bin. </a:t>
            </a:r>
          </a:p>
          <a:p>
            <a:pPr algn="ctr"/>
            <a:r>
              <a:rPr lang="en-GB" sz="8100" b="1" dirty="0">
                <a:solidFill>
                  <a:srgbClr val="002554"/>
                </a:solidFill>
                <a:latin typeface="Planer" panose="020B0604020202020204" charset="0"/>
              </a:rPr>
              <a:t> Pay £30  </a:t>
            </a:r>
          </a:p>
        </p:txBody>
      </p:sp>
      <p:pic>
        <p:nvPicPr>
          <p:cNvPr id="10" name="Picture 9"/>
          <p:cNvPicPr>
            <a:picLocks noChangeAspect="1"/>
          </p:cNvPicPr>
          <p:nvPr/>
        </p:nvPicPr>
        <p:blipFill>
          <a:blip r:embed="rId3" cstate="print">
            <a:extLst>
              <a:ext uri="{BEBA8EAE-BF5A-486C-A8C5-ECC9F3942E4B}">
                <a14:imgProps xmlns:a14="http://schemas.microsoft.com/office/drawing/2010/main">
                  <a14:imgLayer r:embed="rId4">
                    <a14:imgEffect>
                      <a14:backgroundRemoval t="6953" b="95706" l="9407" r="89980"/>
                    </a14:imgEffect>
                  </a14:imgLayer>
                </a14:imgProps>
              </a:ext>
              <a:ext uri="{28A0092B-C50C-407E-A947-70E740481C1C}">
                <a14:useLocalDpi xmlns:a14="http://schemas.microsoft.com/office/drawing/2010/main" val="0"/>
              </a:ext>
            </a:extLst>
          </a:blip>
          <a:stretch>
            <a:fillRect/>
          </a:stretch>
        </p:blipFill>
        <p:spPr>
          <a:xfrm>
            <a:off x="2184454" y="4448222"/>
            <a:ext cx="5533701" cy="5533701"/>
          </a:xfrm>
          <a:prstGeom prst="rect">
            <a:avLst/>
          </a:prstGeom>
        </p:spPr>
      </p:pic>
      <p:pic>
        <p:nvPicPr>
          <p:cNvPr id="11" name="Picture 10"/>
          <p:cNvPicPr>
            <a:picLocks noChangeAspect="1"/>
          </p:cNvPicPr>
          <p:nvPr/>
        </p:nvPicPr>
        <p:blipFill>
          <a:blip r:embed="rId3" cstate="print">
            <a:extLst>
              <a:ext uri="{BEBA8EAE-BF5A-486C-A8C5-ECC9F3942E4B}">
                <a14:imgProps xmlns:a14="http://schemas.microsoft.com/office/drawing/2010/main">
                  <a14:imgLayer r:embed="rId4">
                    <a14:imgEffect>
                      <a14:backgroundRemoval t="6953" b="95706" l="9407" r="89980"/>
                    </a14:imgEffect>
                  </a14:imgLayer>
                </a14:imgProps>
              </a:ext>
              <a:ext uri="{28A0092B-C50C-407E-A947-70E740481C1C}">
                <a14:useLocalDpi xmlns:a14="http://schemas.microsoft.com/office/drawing/2010/main" val="0"/>
              </a:ext>
            </a:extLst>
          </a:blip>
          <a:stretch>
            <a:fillRect/>
          </a:stretch>
        </p:blipFill>
        <p:spPr>
          <a:xfrm>
            <a:off x="10069518" y="4448222"/>
            <a:ext cx="5533701" cy="5533701"/>
          </a:xfrm>
          <a:prstGeom prst="rect">
            <a:avLst/>
          </a:prstGeom>
        </p:spPr>
      </p:pic>
      <p:pic>
        <p:nvPicPr>
          <p:cNvPr id="8" name="Picture 2">
            <a:extLst>
              <a:ext uri="{FF2B5EF4-FFF2-40B4-BE49-F238E27FC236}">
                <a16:creationId xmlns:a16="http://schemas.microsoft.com/office/drawing/2014/main" id="{A6847BEC-C0C7-4559-A6F2-C9D51647981E}"/>
              </a:ext>
            </a:extLst>
          </p:cNvPr>
          <p:cNvPicPr>
            <a:picLocks noChangeAspect="1"/>
          </p:cNvPicPr>
          <p:nvPr/>
        </p:nvPicPr>
        <p:blipFill>
          <a:blip r:embed="rId5" cstate="print">
            <a:alphaModFix amt="80000"/>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2700000">
            <a:off x="-1526251" y="3850110"/>
            <a:ext cx="3556199" cy="3542864"/>
          </a:xfrm>
          <a:prstGeom prst="rect">
            <a:avLst/>
          </a:prstGeom>
        </p:spPr>
      </p:pic>
      <p:pic>
        <p:nvPicPr>
          <p:cNvPr id="9" name="Picture 3">
            <a:extLst>
              <a:ext uri="{FF2B5EF4-FFF2-40B4-BE49-F238E27FC236}">
                <a16:creationId xmlns:a16="http://schemas.microsoft.com/office/drawing/2014/main" id="{F151EB8E-4312-4FF5-DC5E-B032571FC055}"/>
              </a:ext>
            </a:extLst>
          </p:cNvPr>
          <p:cNvPicPr>
            <a:picLocks noChangeAspect="1"/>
          </p:cNvPicPr>
          <p:nvPr/>
        </p:nvPicPr>
        <p:blipFill>
          <a:blip r:embed="rId5" cstate="print">
            <a:alphaModFix amt="80000"/>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2700000">
            <a:off x="16335018" y="3850110"/>
            <a:ext cx="3556199" cy="3542864"/>
          </a:xfrm>
          <a:prstGeom prst="rect">
            <a:avLst/>
          </a:prstGeom>
        </p:spPr>
      </p:pic>
      <p:grpSp>
        <p:nvGrpSpPr>
          <p:cNvPr id="12" name="Group 11">
            <a:extLst>
              <a:ext uri="{FF2B5EF4-FFF2-40B4-BE49-F238E27FC236}">
                <a16:creationId xmlns:a16="http://schemas.microsoft.com/office/drawing/2014/main" id="{88EE4569-0E01-B60C-D62B-D3A82C9169DE}"/>
              </a:ext>
            </a:extLst>
          </p:cNvPr>
          <p:cNvGrpSpPr/>
          <p:nvPr/>
        </p:nvGrpSpPr>
        <p:grpSpPr>
          <a:xfrm>
            <a:off x="14511457" y="7429500"/>
            <a:ext cx="1928796" cy="2583597"/>
            <a:chOff x="14511457" y="7429500"/>
            <a:chExt cx="1928796" cy="2583597"/>
          </a:xfrm>
        </p:grpSpPr>
        <p:sp>
          <p:nvSpPr>
            <p:cNvPr id="13" name="Action Button: Go to Beginning 12">
              <a:hlinkClick r:id="rId7" action="ppaction://hlinksldjump" highlightClick="1"/>
              <a:extLst>
                <a:ext uri="{FF2B5EF4-FFF2-40B4-BE49-F238E27FC236}">
                  <a16:creationId xmlns:a16="http://schemas.microsoft.com/office/drawing/2014/main" id="{2060FBD3-4A27-0F0B-8651-B1461949FE74}"/>
                </a:ext>
              </a:extLst>
            </p:cNvPr>
            <p:cNvSpPr/>
            <p:nvPr/>
          </p:nvSpPr>
          <p:spPr>
            <a:xfrm>
              <a:off x="14511457" y="7429500"/>
              <a:ext cx="1928796" cy="1589807"/>
            </a:xfrm>
            <a:prstGeom prst="actionButtonBeginning">
              <a:avLst/>
            </a:prstGeom>
            <a:noFill/>
            <a:ln w="76200" cap="flat" cmpd="sng" algn="ctr">
              <a:solidFill>
                <a:srgbClr val="002554"/>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GB">
                <a:solidFill>
                  <a:srgbClr val="002554"/>
                </a:solidFill>
              </a:endParaRPr>
            </a:p>
          </p:txBody>
        </p:sp>
        <p:sp>
          <p:nvSpPr>
            <p:cNvPr id="14" name="TextBox 13">
              <a:extLst>
                <a:ext uri="{FF2B5EF4-FFF2-40B4-BE49-F238E27FC236}">
                  <a16:creationId xmlns:a16="http://schemas.microsoft.com/office/drawing/2014/main" id="{21CD8A15-466B-6A2B-293D-C1B929644CD2}"/>
                </a:ext>
              </a:extLst>
            </p:cNvPr>
            <p:cNvSpPr txBox="1"/>
            <p:nvPr/>
          </p:nvSpPr>
          <p:spPr>
            <a:xfrm>
              <a:off x="14772243" y="9182100"/>
              <a:ext cx="1458357" cy="830997"/>
            </a:xfrm>
            <a:prstGeom prst="rect">
              <a:avLst/>
            </a:prstGeom>
            <a:noFill/>
          </p:spPr>
          <p:txBody>
            <a:bodyPr wrap="square" rtlCol="0">
              <a:spAutoFit/>
            </a:bodyPr>
            <a:lstStyle/>
            <a:p>
              <a:r>
                <a:rPr lang="en-GB" sz="4800" dirty="0">
                  <a:solidFill>
                    <a:srgbClr val="002554"/>
                  </a:solidFill>
                  <a:latin typeface="Planer" panose="020B0604020202020204" charset="0"/>
                </a:rPr>
                <a:t>Back</a:t>
              </a:r>
            </a:p>
          </p:txBody>
        </p:sp>
      </p:grpSp>
    </p:spTree>
    <p:extLst>
      <p:ext uri="{BB962C8B-B14F-4D97-AF65-F5344CB8AC3E}">
        <p14:creationId xmlns:p14="http://schemas.microsoft.com/office/powerpoint/2010/main" val="41131816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BF1EB8F-980D-ED12-FFC7-E0191636D754}"/>
              </a:ext>
            </a:extLst>
          </p:cNvPr>
          <p:cNvPicPr>
            <a:picLocks noChangeAspect="1"/>
          </p:cNvPicPr>
          <p:nvPr/>
        </p:nvPicPr>
        <p:blipFill>
          <a:blip r:embed="rId3"/>
          <a:stretch>
            <a:fillRect/>
          </a:stretch>
        </p:blipFill>
        <p:spPr>
          <a:xfrm>
            <a:off x="3352800" y="2156209"/>
            <a:ext cx="11977687" cy="8031731"/>
          </a:xfrm>
          <a:prstGeom prst="rect">
            <a:avLst/>
          </a:prstGeom>
        </p:spPr>
      </p:pic>
      <p:pic>
        <p:nvPicPr>
          <p:cNvPr id="4" name="Picture 4"/>
          <p:cNvPicPr>
            <a:picLocks noChangeAspect="1"/>
          </p:cNvPicPr>
          <p:nvPr/>
        </p:nvPicPr>
        <p:blipFill>
          <a:blip r:embed="rId4"/>
          <a:srcRect/>
          <a:stretch>
            <a:fillRect/>
          </a:stretch>
        </p:blipFill>
        <p:spPr>
          <a:xfrm>
            <a:off x="398578" y="8852487"/>
            <a:ext cx="2744232" cy="1018796"/>
          </a:xfrm>
          <a:prstGeom prst="rect">
            <a:avLst/>
          </a:prstGeom>
        </p:spPr>
      </p:pic>
      <p:sp>
        <p:nvSpPr>
          <p:cNvPr id="7" name="TextBox 6">
            <a:extLst>
              <a:ext uri="{FF2B5EF4-FFF2-40B4-BE49-F238E27FC236}">
                <a16:creationId xmlns:a16="http://schemas.microsoft.com/office/drawing/2014/main" id="{8CDAB702-CA18-E6A0-4F57-F8248E248436}"/>
              </a:ext>
            </a:extLst>
          </p:cNvPr>
          <p:cNvSpPr txBox="1"/>
          <p:nvPr/>
        </p:nvSpPr>
        <p:spPr>
          <a:xfrm>
            <a:off x="6560343" y="647700"/>
            <a:ext cx="5562600" cy="1862048"/>
          </a:xfrm>
          <a:prstGeom prst="rect">
            <a:avLst/>
          </a:prstGeom>
          <a:noFill/>
        </p:spPr>
        <p:txBody>
          <a:bodyPr wrap="square" rtlCol="0">
            <a:spAutoFit/>
          </a:bodyPr>
          <a:lstStyle/>
          <a:p>
            <a:r>
              <a:rPr lang="en-GB" sz="11500" dirty="0">
                <a:solidFill>
                  <a:srgbClr val="5B507E"/>
                </a:solidFill>
                <a:latin typeface="Planer Bold"/>
              </a:rPr>
              <a:t>Imagine…</a:t>
            </a:r>
          </a:p>
        </p:txBody>
      </p:sp>
    </p:spTree>
    <p:extLst>
      <p:ext uri="{BB962C8B-B14F-4D97-AF65-F5344CB8AC3E}">
        <p14:creationId xmlns:p14="http://schemas.microsoft.com/office/powerpoint/2010/main" val="64480237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39914" y="899523"/>
            <a:ext cx="14005560" cy="3739485"/>
          </a:xfrm>
          <a:prstGeom prst="rect">
            <a:avLst/>
          </a:prstGeom>
          <a:noFill/>
        </p:spPr>
        <p:txBody>
          <a:bodyPr wrap="square" lIns="0" tIns="0" rIns="0" bIns="0" rtlCol="0" anchor="ctr" anchorCtr="0">
            <a:spAutoFit/>
          </a:bodyPr>
          <a:lstStyle/>
          <a:p>
            <a:pPr algn="ctr"/>
            <a:r>
              <a:rPr lang="en-GB" sz="8100" b="1" dirty="0">
                <a:solidFill>
                  <a:srgbClr val="002554"/>
                </a:solidFill>
                <a:latin typeface="Planer" panose="020B0604020202020204" charset="0"/>
              </a:rPr>
              <a:t>You couldn’t be bothered to make your own lunch. </a:t>
            </a:r>
          </a:p>
          <a:p>
            <a:pPr algn="ctr"/>
            <a:r>
              <a:rPr lang="en-GB" sz="8100" b="1" dirty="0">
                <a:solidFill>
                  <a:srgbClr val="002554"/>
                </a:solidFill>
                <a:latin typeface="Planer" panose="020B0604020202020204" charset="0"/>
              </a:rPr>
              <a:t>Pay £4.50</a:t>
            </a:r>
          </a:p>
        </p:txBody>
      </p:sp>
      <p:pic>
        <p:nvPicPr>
          <p:cNvPr id="8198" name="Picture 6" descr="Image result for jacket potato 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0312438">
            <a:off x="8813797" y="5072597"/>
            <a:ext cx="6729579" cy="3557064"/>
          </a:xfrm>
          <a:prstGeom prst="rect">
            <a:avLst/>
          </a:prstGeom>
          <a:noFill/>
          <a:extLst>
            <a:ext uri="{909E8E84-426E-40dd-AFC4-6F175D3DCCD1}">
              <a14:hiddenFill xmlns:a14="http://schemas.microsoft.com/office/drawing/2010/main" xmlns="">
                <a:solidFill>
                  <a:srgbClr val="FFFFFF"/>
                </a:solidFill>
              </a14:hiddenFill>
            </a:ext>
          </a:extLst>
        </p:spPr>
      </p:pic>
      <p:pic>
        <p:nvPicPr>
          <p:cNvPr id="8202" name="Picture 10" descr="Image result for jacket potato 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63676" y="5374624"/>
            <a:ext cx="4000500" cy="3328989"/>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Picture 2">
            <a:extLst>
              <a:ext uri="{FF2B5EF4-FFF2-40B4-BE49-F238E27FC236}">
                <a16:creationId xmlns:a16="http://schemas.microsoft.com/office/drawing/2014/main" id="{9F8E42BA-C1A7-B690-F870-E879F8FC7626}"/>
              </a:ext>
            </a:extLst>
          </p:cNvPr>
          <p:cNvPicPr>
            <a:picLocks noChangeAspect="1"/>
          </p:cNvPicPr>
          <p:nvPr/>
        </p:nvPicPr>
        <p:blipFill>
          <a:blip r:embed="rId5" cstate="print">
            <a:alphaModFix amt="80000"/>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2700000">
            <a:off x="-1526251" y="3850110"/>
            <a:ext cx="3556199" cy="3542864"/>
          </a:xfrm>
          <a:prstGeom prst="rect">
            <a:avLst/>
          </a:prstGeom>
        </p:spPr>
      </p:pic>
      <p:pic>
        <p:nvPicPr>
          <p:cNvPr id="9" name="Picture 3">
            <a:extLst>
              <a:ext uri="{FF2B5EF4-FFF2-40B4-BE49-F238E27FC236}">
                <a16:creationId xmlns:a16="http://schemas.microsoft.com/office/drawing/2014/main" id="{BC44636C-57B8-FD7B-71EF-E6AB9659BCED}"/>
              </a:ext>
            </a:extLst>
          </p:cNvPr>
          <p:cNvPicPr>
            <a:picLocks noChangeAspect="1"/>
          </p:cNvPicPr>
          <p:nvPr/>
        </p:nvPicPr>
        <p:blipFill>
          <a:blip r:embed="rId5" cstate="print">
            <a:alphaModFix amt="80000"/>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2700000">
            <a:off x="16335018" y="3850110"/>
            <a:ext cx="3556199" cy="3542864"/>
          </a:xfrm>
          <a:prstGeom prst="rect">
            <a:avLst/>
          </a:prstGeom>
        </p:spPr>
      </p:pic>
      <p:grpSp>
        <p:nvGrpSpPr>
          <p:cNvPr id="10" name="Group 9">
            <a:extLst>
              <a:ext uri="{FF2B5EF4-FFF2-40B4-BE49-F238E27FC236}">
                <a16:creationId xmlns:a16="http://schemas.microsoft.com/office/drawing/2014/main" id="{266A5562-33F5-D649-BA5E-FCA961D26BD4}"/>
              </a:ext>
            </a:extLst>
          </p:cNvPr>
          <p:cNvGrpSpPr/>
          <p:nvPr/>
        </p:nvGrpSpPr>
        <p:grpSpPr>
          <a:xfrm>
            <a:off x="14511457" y="7429500"/>
            <a:ext cx="1928796" cy="2583597"/>
            <a:chOff x="14511457" y="7429500"/>
            <a:chExt cx="1928796" cy="2583597"/>
          </a:xfrm>
        </p:grpSpPr>
        <p:sp>
          <p:nvSpPr>
            <p:cNvPr id="11" name="Action Button: Go to Beginning 10">
              <a:hlinkClick r:id="rId7" action="ppaction://hlinksldjump" highlightClick="1"/>
              <a:extLst>
                <a:ext uri="{FF2B5EF4-FFF2-40B4-BE49-F238E27FC236}">
                  <a16:creationId xmlns:a16="http://schemas.microsoft.com/office/drawing/2014/main" id="{BD2A6A99-0AE0-28BA-D676-C0CF0836C39A}"/>
                </a:ext>
              </a:extLst>
            </p:cNvPr>
            <p:cNvSpPr/>
            <p:nvPr/>
          </p:nvSpPr>
          <p:spPr>
            <a:xfrm>
              <a:off x="14511457" y="7429500"/>
              <a:ext cx="1928796" cy="1589807"/>
            </a:xfrm>
            <a:prstGeom prst="actionButtonBeginning">
              <a:avLst/>
            </a:prstGeom>
            <a:noFill/>
            <a:ln w="76200" cap="flat" cmpd="sng" algn="ctr">
              <a:solidFill>
                <a:srgbClr val="002554"/>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GB">
                <a:solidFill>
                  <a:srgbClr val="002554"/>
                </a:solidFill>
              </a:endParaRPr>
            </a:p>
          </p:txBody>
        </p:sp>
        <p:sp>
          <p:nvSpPr>
            <p:cNvPr id="12" name="TextBox 11">
              <a:extLst>
                <a:ext uri="{FF2B5EF4-FFF2-40B4-BE49-F238E27FC236}">
                  <a16:creationId xmlns:a16="http://schemas.microsoft.com/office/drawing/2014/main" id="{1A0CEF54-B02D-2727-41FC-230FE2C1F68E}"/>
                </a:ext>
              </a:extLst>
            </p:cNvPr>
            <p:cNvSpPr txBox="1"/>
            <p:nvPr/>
          </p:nvSpPr>
          <p:spPr>
            <a:xfrm>
              <a:off x="14772243" y="9182100"/>
              <a:ext cx="1458357" cy="830997"/>
            </a:xfrm>
            <a:prstGeom prst="rect">
              <a:avLst/>
            </a:prstGeom>
            <a:noFill/>
          </p:spPr>
          <p:txBody>
            <a:bodyPr wrap="square" rtlCol="0">
              <a:spAutoFit/>
            </a:bodyPr>
            <a:lstStyle/>
            <a:p>
              <a:r>
                <a:rPr lang="en-GB" sz="4800" dirty="0">
                  <a:solidFill>
                    <a:srgbClr val="002554"/>
                  </a:solidFill>
                  <a:latin typeface="Planer" panose="020B0604020202020204" charset="0"/>
                </a:rPr>
                <a:t>Back</a:t>
              </a:r>
            </a:p>
          </p:txBody>
        </p:sp>
      </p:grpSp>
    </p:spTree>
    <p:extLst>
      <p:ext uri="{BB962C8B-B14F-4D97-AF65-F5344CB8AC3E}">
        <p14:creationId xmlns:p14="http://schemas.microsoft.com/office/powerpoint/2010/main" val="359151981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29840" y="2872111"/>
            <a:ext cx="13548360" cy="3739485"/>
          </a:xfrm>
          <a:prstGeom prst="rect">
            <a:avLst/>
          </a:prstGeom>
          <a:noFill/>
        </p:spPr>
        <p:txBody>
          <a:bodyPr wrap="square" lIns="0" tIns="0" rIns="0" bIns="0" rtlCol="0" anchor="ctr" anchorCtr="0">
            <a:spAutoFit/>
          </a:bodyPr>
          <a:lstStyle/>
          <a:p>
            <a:pPr algn="ctr"/>
            <a:r>
              <a:rPr lang="en-GB" sz="8100" b="1" dirty="0">
                <a:solidFill>
                  <a:srgbClr val="002554"/>
                </a:solidFill>
                <a:latin typeface="Planer" panose="020B0604020202020204" charset="0"/>
              </a:rPr>
              <a:t>You don’t fancy cooking and order a pizza. </a:t>
            </a:r>
          </a:p>
          <a:p>
            <a:pPr algn="ctr"/>
            <a:r>
              <a:rPr lang="en-GB" sz="8100" b="1" dirty="0">
                <a:solidFill>
                  <a:srgbClr val="002554"/>
                </a:solidFill>
                <a:latin typeface="Planer" panose="020B0604020202020204" charset="0"/>
              </a:rPr>
              <a:t>Pay £18 </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9732" y="5815"/>
            <a:ext cx="3900215" cy="3900215"/>
          </a:xfrm>
          <a:prstGeom prst="rect">
            <a:avLst/>
          </a:prstGeom>
        </p:spPr>
      </p:pic>
      <p:pic>
        <p:nvPicPr>
          <p:cNvPr id="10242" name="Picture 2" descr="Image result for pizza hut 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522541" y="273903"/>
            <a:ext cx="3190647" cy="3107690"/>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2">
            <a:extLst>
              <a:ext uri="{FF2B5EF4-FFF2-40B4-BE49-F238E27FC236}">
                <a16:creationId xmlns:a16="http://schemas.microsoft.com/office/drawing/2014/main" id="{F228B2ED-8213-4F57-E43E-2899DB5F20E8}"/>
              </a:ext>
            </a:extLst>
          </p:cNvPr>
          <p:cNvPicPr>
            <a:picLocks noChangeAspect="1"/>
          </p:cNvPicPr>
          <p:nvPr/>
        </p:nvPicPr>
        <p:blipFill>
          <a:blip r:embed="rId5" cstate="print">
            <a:alphaModFix amt="80000"/>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2700000">
            <a:off x="-1526251" y="3850110"/>
            <a:ext cx="3556199" cy="3542864"/>
          </a:xfrm>
          <a:prstGeom prst="rect">
            <a:avLst/>
          </a:prstGeom>
        </p:spPr>
      </p:pic>
      <p:pic>
        <p:nvPicPr>
          <p:cNvPr id="10" name="Picture 3">
            <a:extLst>
              <a:ext uri="{FF2B5EF4-FFF2-40B4-BE49-F238E27FC236}">
                <a16:creationId xmlns:a16="http://schemas.microsoft.com/office/drawing/2014/main" id="{DAE0E219-A74D-2745-2852-B1CF20336F20}"/>
              </a:ext>
            </a:extLst>
          </p:cNvPr>
          <p:cNvPicPr>
            <a:picLocks noChangeAspect="1"/>
          </p:cNvPicPr>
          <p:nvPr/>
        </p:nvPicPr>
        <p:blipFill>
          <a:blip r:embed="rId5" cstate="print">
            <a:alphaModFix amt="80000"/>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2700000">
            <a:off x="16335018" y="3850110"/>
            <a:ext cx="3556199" cy="3542864"/>
          </a:xfrm>
          <a:prstGeom prst="rect">
            <a:avLst/>
          </a:prstGeom>
        </p:spPr>
      </p:pic>
      <p:grpSp>
        <p:nvGrpSpPr>
          <p:cNvPr id="11" name="Group 10">
            <a:extLst>
              <a:ext uri="{FF2B5EF4-FFF2-40B4-BE49-F238E27FC236}">
                <a16:creationId xmlns:a16="http://schemas.microsoft.com/office/drawing/2014/main" id="{DACEBB93-5986-0A1A-BC08-BA0F3731018F}"/>
              </a:ext>
            </a:extLst>
          </p:cNvPr>
          <p:cNvGrpSpPr/>
          <p:nvPr/>
        </p:nvGrpSpPr>
        <p:grpSpPr>
          <a:xfrm>
            <a:off x="14511457" y="7429500"/>
            <a:ext cx="1928796" cy="2583597"/>
            <a:chOff x="14511457" y="7429500"/>
            <a:chExt cx="1928796" cy="2583597"/>
          </a:xfrm>
        </p:grpSpPr>
        <p:sp>
          <p:nvSpPr>
            <p:cNvPr id="14" name="Action Button: Go to Beginning 13">
              <a:hlinkClick r:id="rId7" action="ppaction://hlinksldjump" highlightClick="1"/>
              <a:extLst>
                <a:ext uri="{FF2B5EF4-FFF2-40B4-BE49-F238E27FC236}">
                  <a16:creationId xmlns:a16="http://schemas.microsoft.com/office/drawing/2014/main" id="{96B4F4ED-9487-DB7C-3BE7-F7A5CA7F50CD}"/>
                </a:ext>
              </a:extLst>
            </p:cNvPr>
            <p:cNvSpPr/>
            <p:nvPr/>
          </p:nvSpPr>
          <p:spPr>
            <a:xfrm>
              <a:off x="14511457" y="7429500"/>
              <a:ext cx="1928796" cy="1589807"/>
            </a:xfrm>
            <a:prstGeom prst="actionButtonBeginning">
              <a:avLst/>
            </a:prstGeom>
            <a:noFill/>
            <a:ln w="76200" cap="flat" cmpd="sng" algn="ctr">
              <a:solidFill>
                <a:srgbClr val="002554"/>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GB">
                <a:solidFill>
                  <a:srgbClr val="002554"/>
                </a:solidFill>
              </a:endParaRPr>
            </a:p>
          </p:txBody>
        </p:sp>
        <p:sp>
          <p:nvSpPr>
            <p:cNvPr id="15" name="TextBox 14">
              <a:extLst>
                <a:ext uri="{FF2B5EF4-FFF2-40B4-BE49-F238E27FC236}">
                  <a16:creationId xmlns:a16="http://schemas.microsoft.com/office/drawing/2014/main" id="{5E2AE180-71D8-EF88-A0B6-786FCDCEA229}"/>
                </a:ext>
              </a:extLst>
            </p:cNvPr>
            <p:cNvSpPr txBox="1"/>
            <p:nvPr/>
          </p:nvSpPr>
          <p:spPr>
            <a:xfrm>
              <a:off x="14772243" y="9182100"/>
              <a:ext cx="1458357" cy="830997"/>
            </a:xfrm>
            <a:prstGeom prst="rect">
              <a:avLst/>
            </a:prstGeom>
            <a:noFill/>
          </p:spPr>
          <p:txBody>
            <a:bodyPr wrap="square" rtlCol="0">
              <a:spAutoFit/>
            </a:bodyPr>
            <a:lstStyle/>
            <a:p>
              <a:r>
                <a:rPr lang="en-GB" sz="4800" dirty="0">
                  <a:solidFill>
                    <a:srgbClr val="002554"/>
                  </a:solidFill>
                  <a:latin typeface="Planer" panose="020B0604020202020204" charset="0"/>
                </a:rPr>
                <a:t>Back</a:t>
              </a:r>
            </a:p>
          </p:txBody>
        </p:sp>
      </p:grpSp>
      <p:pic>
        <p:nvPicPr>
          <p:cNvPr id="17" name="Picture 16" descr="Pizza Moody Foodies">
            <a:extLst>
              <a:ext uri="{FF2B5EF4-FFF2-40B4-BE49-F238E27FC236}">
                <a16:creationId xmlns:a16="http://schemas.microsoft.com/office/drawing/2014/main" id="{C7EDD859-8651-6EF6-F14D-25D274FB8B4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423296" y="6783809"/>
            <a:ext cx="3147753" cy="3147753"/>
          </a:xfrm>
          <a:prstGeom prst="rect">
            <a:avLst/>
          </a:prstGeom>
        </p:spPr>
      </p:pic>
    </p:spTree>
    <p:extLst>
      <p:ext uri="{BB962C8B-B14F-4D97-AF65-F5344CB8AC3E}">
        <p14:creationId xmlns:p14="http://schemas.microsoft.com/office/powerpoint/2010/main" val="8900835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517224" y="1409700"/>
            <a:ext cx="13253552" cy="4985980"/>
          </a:xfrm>
          <a:prstGeom prst="rect">
            <a:avLst/>
          </a:prstGeom>
          <a:noFill/>
        </p:spPr>
        <p:txBody>
          <a:bodyPr wrap="square" lIns="0" tIns="0" rIns="0" bIns="0" rtlCol="0" anchor="ctr" anchorCtr="0">
            <a:spAutoFit/>
          </a:bodyPr>
          <a:lstStyle/>
          <a:p>
            <a:pPr algn="ctr"/>
            <a:r>
              <a:rPr lang="en-GB" sz="8100" b="1" dirty="0">
                <a:solidFill>
                  <a:srgbClr val="002554"/>
                </a:solidFill>
                <a:latin typeface="Planer" panose="020B0604020202020204" charset="0"/>
              </a:rPr>
              <a:t>Your car needs an MOT and service. </a:t>
            </a:r>
          </a:p>
          <a:p>
            <a:pPr algn="ctr"/>
            <a:r>
              <a:rPr lang="en-GB" sz="8100" b="1" dirty="0">
                <a:solidFill>
                  <a:srgbClr val="002554"/>
                </a:solidFill>
                <a:latin typeface="Planer" panose="020B0604020202020204" charset="0"/>
              </a:rPr>
              <a:t>Pay £100  </a:t>
            </a:r>
          </a:p>
          <a:p>
            <a:pPr algn="ctr"/>
            <a:endParaRPr lang="en-GB" sz="8100" b="1" dirty="0">
              <a:solidFill>
                <a:srgbClr val="FFC000"/>
              </a:solidFill>
            </a:endParaRPr>
          </a:p>
        </p:txBody>
      </p:sp>
      <p:pic>
        <p:nvPicPr>
          <p:cNvPr id="11" name="Picture 2">
            <a:extLst>
              <a:ext uri="{FF2B5EF4-FFF2-40B4-BE49-F238E27FC236}">
                <a16:creationId xmlns:a16="http://schemas.microsoft.com/office/drawing/2014/main" id="{C41F63FE-AC9B-328C-59DA-05CD773CB090}"/>
              </a:ext>
            </a:extLst>
          </p:cNvPr>
          <p:cNvPicPr>
            <a:picLocks noChangeAspect="1"/>
          </p:cNvPicPr>
          <p:nvPr/>
        </p:nvPicPr>
        <p:blipFill>
          <a:blip r:embed="rId3" cstate="print">
            <a:alphaModFix amt="80000"/>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2700000">
            <a:off x="-1526251" y="3850110"/>
            <a:ext cx="3556199" cy="3542864"/>
          </a:xfrm>
          <a:prstGeom prst="rect">
            <a:avLst/>
          </a:prstGeom>
        </p:spPr>
      </p:pic>
      <p:pic>
        <p:nvPicPr>
          <p:cNvPr id="12" name="Picture 3">
            <a:extLst>
              <a:ext uri="{FF2B5EF4-FFF2-40B4-BE49-F238E27FC236}">
                <a16:creationId xmlns:a16="http://schemas.microsoft.com/office/drawing/2014/main" id="{2CC86EA3-8326-E31D-6677-5D117911C749}"/>
              </a:ext>
            </a:extLst>
          </p:cNvPr>
          <p:cNvPicPr>
            <a:picLocks noChangeAspect="1"/>
          </p:cNvPicPr>
          <p:nvPr/>
        </p:nvPicPr>
        <p:blipFill>
          <a:blip r:embed="rId3" cstate="print">
            <a:alphaModFix amt="80000"/>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2700000">
            <a:off x="16335018" y="3850110"/>
            <a:ext cx="3556199" cy="3542864"/>
          </a:xfrm>
          <a:prstGeom prst="rect">
            <a:avLst/>
          </a:prstGeom>
        </p:spPr>
      </p:pic>
      <p:grpSp>
        <p:nvGrpSpPr>
          <p:cNvPr id="13" name="Group 12">
            <a:extLst>
              <a:ext uri="{FF2B5EF4-FFF2-40B4-BE49-F238E27FC236}">
                <a16:creationId xmlns:a16="http://schemas.microsoft.com/office/drawing/2014/main" id="{89ADEFDA-AEF8-AB50-CAE3-A6F80313AB7A}"/>
              </a:ext>
            </a:extLst>
          </p:cNvPr>
          <p:cNvGrpSpPr/>
          <p:nvPr/>
        </p:nvGrpSpPr>
        <p:grpSpPr>
          <a:xfrm>
            <a:off x="14511457" y="7429500"/>
            <a:ext cx="1928796" cy="2583597"/>
            <a:chOff x="14511457" y="7429500"/>
            <a:chExt cx="1928796" cy="2583597"/>
          </a:xfrm>
        </p:grpSpPr>
        <p:sp>
          <p:nvSpPr>
            <p:cNvPr id="14" name="Action Button: Go to Beginning 13">
              <a:hlinkClick r:id="rId5" action="ppaction://hlinksldjump" highlightClick="1"/>
              <a:extLst>
                <a:ext uri="{FF2B5EF4-FFF2-40B4-BE49-F238E27FC236}">
                  <a16:creationId xmlns:a16="http://schemas.microsoft.com/office/drawing/2014/main" id="{18B5623E-9AD1-30D6-894E-0084F6DF1564}"/>
                </a:ext>
              </a:extLst>
            </p:cNvPr>
            <p:cNvSpPr/>
            <p:nvPr/>
          </p:nvSpPr>
          <p:spPr>
            <a:xfrm>
              <a:off x="14511457" y="7429500"/>
              <a:ext cx="1928796" cy="1589807"/>
            </a:xfrm>
            <a:prstGeom prst="actionButtonBeginning">
              <a:avLst/>
            </a:prstGeom>
            <a:noFill/>
            <a:ln w="76200" cap="flat" cmpd="sng" algn="ctr">
              <a:solidFill>
                <a:srgbClr val="002554"/>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GB">
                <a:solidFill>
                  <a:srgbClr val="002554"/>
                </a:solidFill>
              </a:endParaRPr>
            </a:p>
          </p:txBody>
        </p:sp>
        <p:sp>
          <p:nvSpPr>
            <p:cNvPr id="15" name="TextBox 14">
              <a:extLst>
                <a:ext uri="{FF2B5EF4-FFF2-40B4-BE49-F238E27FC236}">
                  <a16:creationId xmlns:a16="http://schemas.microsoft.com/office/drawing/2014/main" id="{99542BA7-42D8-9556-B2C2-A2830BA08BB1}"/>
                </a:ext>
              </a:extLst>
            </p:cNvPr>
            <p:cNvSpPr txBox="1"/>
            <p:nvPr/>
          </p:nvSpPr>
          <p:spPr>
            <a:xfrm>
              <a:off x="14772243" y="9182100"/>
              <a:ext cx="1458357" cy="830997"/>
            </a:xfrm>
            <a:prstGeom prst="rect">
              <a:avLst/>
            </a:prstGeom>
            <a:noFill/>
          </p:spPr>
          <p:txBody>
            <a:bodyPr wrap="square" rtlCol="0">
              <a:spAutoFit/>
            </a:bodyPr>
            <a:lstStyle/>
            <a:p>
              <a:r>
                <a:rPr lang="en-GB" sz="4800" dirty="0">
                  <a:solidFill>
                    <a:srgbClr val="002554"/>
                  </a:solidFill>
                  <a:latin typeface="Planer" panose="020B0604020202020204" charset="0"/>
                </a:rPr>
                <a:t>Back</a:t>
              </a:r>
            </a:p>
          </p:txBody>
        </p:sp>
      </p:grpSp>
      <p:pic>
        <p:nvPicPr>
          <p:cNvPr id="16" name="Picture 15">
            <a:extLst>
              <a:ext uri="{FF2B5EF4-FFF2-40B4-BE49-F238E27FC236}">
                <a16:creationId xmlns:a16="http://schemas.microsoft.com/office/drawing/2014/main" id="{0D561F82-0AB8-1A08-EE8A-3C09DFF57339}"/>
              </a:ext>
            </a:extLst>
          </p:cNvPr>
          <p:cNvPicPr>
            <a:picLocks noChangeAspect="1"/>
          </p:cNvPicPr>
          <p:nvPr/>
        </p:nvPicPr>
        <p:blipFill>
          <a:blip r:embed="rId6"/>
          <a:stretch>
            <a:fillRect/>
          </a:stretch>
        </p:blipFill>
        <p:spPr>
          <a:xfrm>
            <a:off x="3010968" y="5774373"/>
            <a:ext cx="5662166" cy="3538854"/>
          </a:xfrm>
          <a:prstGeom prst="rect">
            <a:avLst/>
          </a:prstGeom>
        </p:spPr>
      </p:pic>
      <p:pic>
        <p:nvPicPr>
          <p:cNvPr id="19" name="Graphic 18" descr="Tools with solid fill">
            <a:extLst>
              <a:ext uri="{FF2B5EF4-FFF2-40B4-BE49-F238E27FC236}">
                <a16:creationId xmlns:a16="http://schemas.microsoft.com/office/drawing/2014/main" id="{B7ACD5CC-B0EE-661F-F4E4-A39CE1C93C76}"/>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269653" y="6210300"/>
            <a:ext cx="2667000" cy="2667000"/>
          </a:xfrm>
          <a:prstGeom prst="rect">
            <a:avLst/>
          </a:prstGeom>
        </p:spPr>
      </p:pic>
    </p:spTree>
    <p:extLst>
      <p:ext uri="{BB962C8B-B14F-4D97-AF65-F5344CB8AC3E}">
        <p14:creationId xmlns:p14="http://schemas.microsoft.com/office/powerpoint/2010/main" val="11236235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descr="Cheerful suns pattern">
            <a:extLst>
              <a:ext uri="{FF2B5EF4-FFF2-40B4-BE49-F238E27FC236}">
                <a16:creationId xmlns:a16="http://schemas.microsoft.com/office/drawing/2014/main" id="{BB2419A4-A833-8EC0-299C-27013C8A29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618189"/>
            <a:ext cx="18516600" cy="18516600"/>
          </a:xfrm>
          <a:prstGeom prst="rect">
            <a:avLst/>
          </a:prstGeom>
        </p:spPr>
      </p:pic>
      <p:sp>
        <p:nvSpPr>
          <p:cNvPr id="2" name="TextBox 1"/>
          <p:cNvSpPr txBox="1"/>
          <p:nvPr/>
        </p:nvSpPr>
        <p:spPr>
          <a:xfrm>
            <a:off x="583324" y="1280855"/>
            <a:ext cx="17349951" cy="7478970"/>
          </a:xfrm>
          <a:prstGeom prst="rect">
            <a:avLst/>
          </a:prstGeom>
          <a:noFill/>
        </p:spPr>
        <p:txBody>
          <a:bodyPr wrap="square" lIns="0" tIns="0" rIns="0" bIns="0" rtlCol="0" anchor="ctr" anchorCtr="0">
            <a:spAutoFit/>
          </a:bodyPr>
          <a:lstStyle/>
          <a:p>
            <a:pPr algn="ctr"/>
            <a:r>
              <a:rPr lang="en-GB" sz="8100" b="1" dirty="0">
                <a:solidFill>
                  <a:srgbClr val="002554"/>
                </a:solidFill>
                <a:latin typeface="Planer" panose="020B0604020202020204" charset="0"/>
              </a:rPr>
              <a:t>You book to go to Spain on holiday with your mates. </a:t>
            </a:r>
          </a:p>
          <a:p>
            <a:pPr algn="ctr"/>
            <a:r>
              <a:rPr lang="en-GB" sz="8100" b="1" dirty="0">
                <a:solidFill>
                  <a:srgbClr val="002554"/>
                </a:solidFill>
                <a:latin typeface="Planer" panose="020B0604020202020204" charset="0"/>
              </a:rPr>
              <a:t>Pay £350 </a:t>
            </a:r>
          </a:p>
          <a:p>
            <a:pPr algn="ctr"/>
            <a:endParaRPr lang="en-GB" sz="8100" b="1" dirty="0">
              <a:solidFill>
                <a:srgbClr val="002554"/>
              </a:solidFill>
              <a:latin typeface="Planer" panose="020B0604020202020204" charset="0"/>
            </a:endParaRPr>
          </a:p>
          <a:p>
            <a:pPr algn="ctr"/>
            <a:r>
              <a:rPr lang="en-GB" sz="8100" b="1" dirty="0">
                <a:solidFill>
                  <a:srgbClr val="002554"/>
                </a:solidFill>
                <a:latin typeface="Planer" panose="020B0604020202020204" charset="0"/>
              </a:rPr>
              <a:t>You can spread the payment over 2 months</a:t>
            </a:r>
          </a:p>
        </p:txBody>
      </p:sp>
      <p:pic>
        <p:nvPicPr>
          <p:cNvPr id="9" name="Picture 2">
            <a:extLst>
              <a:ext uri="{FF2B5EF4-FFF2-40B4-BE49-F238E27FC236}">
                <a16:creationId xmlns:a16="http://schemas.microsoft.com/office/drawing/2014/main" id="{717709B7-F544-EF8A-25FC-F7CAA93C8C5B}"/>
              </a:ext>
            </a:extLst>
          </p:cNvPr>
          <p:cNvPicPr>
            <a:picLocks noChangeAspect="1"/>
          </p:cNvPicPr>
          <p:nvPr/>
        </p:nvPicPr>
        <p:blipFill>
          <a:blip r:embed="rId4" cstate="print">
            <a:alphaModFix amt="80000"/>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2700000">
            <a:off x="-1526251" y="3850110"/>
            <a:ext cx="3556199" cy="3542864"/>
          </a:xfrm>
          <a:prstGeom prst="rect">
            <a:avLst/>
          </a:prstGeom>
        </p:spPr>
      </p:pic>
      <p:pic>
        <p:nvPicPr>
          <p:cNvPr id="10" name="Picture 3">
            <a:extLst>
              <a:ext uri="{FF2B5EF4-FFF2-40B4-BE49-F238E27FC236}">
                <a16:creationId xmlns:a16="http://schemas.microsoft.com/office/drawing/2014/main" id="{EB91F733-9CB8-2933-C185-6240C0178496}"/>
              </a:ext>
            </a:extLst>
          </p:cNvPr>
          <p:cNvPicPr>
            <a:picLocks noChangeAspect="1"/>
          </p:cNvPicPr>
          <p:nvPr/>
        </p:nvPicPr>
        <p:blipFill>
          <a:blip r:embed="rId4" cstate="print">
            <a:alphaModFix amt="80000"/>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2700000">
            <a:off x="16335018" y="3850110"/>
            <a:ext cx="3556199" cy="3542864"/>
          </a:xfrm>
          <a:prstGeom prst="rect">
            <a:avLst/>
          </a:prstGeom>
        </p:spPr>
      </p:pic>
      <p:grpSp>
        <p:nvGrpSpPr>
          <p:cNvPr id="13" name="Group 12">
            <a:extLst>
              <a:ext uri="{FF2B5EF4-FFF2-40B4-BE49-F238E27FC236}">
                <a16:creationId xmlns:a16="http://schemas.microsoft.com/office/drawing/2014/main" id="{E9F977C9-31BF-78BB-F7D8-9AB6D55EF7AB}"/>
              </a:ext>
            </a:extLst>
          </p:cNvPr>
          <p:cNvGrpSpPr/>
          <p:nvPr/>
        </p:nvGrpSpPr>
        <p:grpSpPr>
          <a:xfrm>
            <a:off x="14511457" y="7429500"/>
            <a:ext cx="1928796" cy="2583597"/>
            <a:chOff x="14511457" y="7429500"/>
            <a:chExt cx="1928796" cy="2583597"/>
          </a:xfrm>
        </p:grpSpPr>
        <p:sp>
          <p:nvSpPr>
            <p:cNvPr id="14" name="Action Button: Go to Beginning 13">
              <a:hlinkClick r:id="rId6" action="ppaction://hlinksldjump" highlightClick="1"/>
              <a:extLst>
                <a:ext uri="{FF2B5EF4-FFF2-40B4-BE49-F238E27FC236}">
                  <a16:creationId xmlns:a16="http://schemas.microsoft.com/office/drawing/2014/main" id="{BE544CEE-D50A-D49E-F73D-9052AFBCB25A}"/>
                </a:ext>
              </a:extLst>
            </p:cNvPr>
            <p:cNvSpPr/>
            <p:nvPr/>
          </p:nvSpPr>
          <p:spPr>
            <a:xfrm>
              <a:off x="14511457" y="7429500"/>
              <a:ext cx="1928796" cy="1589807"/>
            </a:xfrm>
            <a:prstGeom prst="actionButtonBeginning">
              <a:avLst/>
            </a:prstGeom>
            <a:noFill/>
            <a:ln w="76200" cap="flat" cmpd="sng" algn="ctr">
              <a:solidFill>
                <a:srgbClr val="002554"/>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GB">
                <a:solidFill>
                  <a:srgbClr val="002554"/>
                </a:solidFill>
              </a:endParaRPr>
            </a:p>
          </p:txBody>
        </p:sp>
        <p:sp>
          <p:nvSpPr>
            <p:cNvPr id="15" name="TextBox 14">
              <a:extLst>
                <a:ext uri="{FF2B5EF4-FFF2-40B4-BE49-F238E27FC236}">
                  <a16:creationId xmlns:a16="http://schemas.microsoft.com/office/drawing/2014/main" id="{394882CF-83AD-C42B-460C-76AC6966B858}"/>
                </a:ext>
              </a:extLst>
            </p:cNvPr>
            <p:cNvSpPr txBox="1"/>
            <p:nvPr/>
          </p:nvSpPr>
          <p:spPr>
            <a:xfrm>
              <a:off x="14772243" y="9182100"/>
              <a:ext cx="1458357" cy="830997"/>
            </a:xfrm>
            <a:prstGeom prst="rect">
              <a:avLst/>
            </a:prstGeom>
            <a:noFill/>
          </p:spPr>
          <p:txBody>
            <a:bodyPr wrap="square" rtlCol="0">
              <a:spAutoFit/>
            </a:bodyPr>
            <a:lstStyle/>
            <a:p>
              <a:r>
                <a:rPr lang="en-GB" sz="4800" dirty="0">
                  <a:solidFill>
                    <a:srgbClr val="002554"/>
                  </a:solidFill>
                  <a:latin typeface="Planer" panose="020B0604020202020204" charset="0"/>
                </a:rPr>
                <a:t>Back</a:t>
              </a:r>
            </a:p>
          </p:txBody>
        </p:sp>
      </p:grpSp>
    </p:spTree>
    <p:extLst>
      <p:ext uri="{BB962C8B-B14F-4D97-AF65-F5344CB8AC3E}">
        <p14:creationId xmlns:p14="http://schemas.microsoft.com/office/powerpoint/2010/main" val="268354917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0822989">
            <a:off x="535744" y="-565808"/>
            <a:ext cx="4452005" cy="4452005"/>
          </a:xfrm>
          <a:prstGeom prst="rect">
            <a:avLst/>
          </a:prstGeom>
        </p:spPr>
      </p:pic>
      <p:sp>
        <p:nvSpPr>
          <p:cNvPr id="2" name="TextBox 1"/>
          <p:cNvSpPr txBox="1"/>
          <p:nvPr/>
        </p:nvSpPr>
        <p:spPr>
          <a:xfrm>
            <a:off x="2021663" y="2692164"/>
            <a:ext cx="13820582" cy="6232475"/>
          </a:xfrm>
          <a:prstGeom prst="rect">
            <a:avLst/>
          </a:prstGeom>
          <a:noFill/>
        </p:spPr>
        <p:txBody>
          <a:bodyPr wrap="square" lIns="0" tIns="0" rIns="0" bIns="0" rtlCol="0" anchor="ctr" anchorCtr="0">
            <a:spAutoFit/>
          </a:bodyPr>
          <a:lstStyle/>
          <a:p>
            <a:pPr algn="ctr"/>
            <a:r>
              <a:rPr lang="en-GB" sz="8100" b="1" dirty="0">
                <a:solidFill>
                  <a:srgbClr val="002554"/>
                </a:solidFill>
                <a:latin typeface="Planer" panose="020B0604020202020204" charset="0"/>
              </a:rPr>
              <a:t>You take part in market research for a new chocolate bar and </a:t>
            </a:r>
          </a:p>
          <a:p>
            <a:pPr algn="ctr"/>
            <a:r>
              <a:rPr lang="en-GB" sz="8100" b="1" dirty="0">
                <a:solidFill>
                  <a:srgbClr val="002554"/>
                </a:solidFill>
                <a:latin typeface="Planer" panose="020B0604020202020204" charset="0"/>
              </a:rPr>
              <a:t>get £20 </a:t>
            </a:r>
          </a:p>
          <a:p>
            <a:r>
              <a:rPr lang="en-GB" sz="8100" dirty="0">
                <a:solidFill>
                  <a:prstClr val="black"/>
                </a:solidFill>
              </a:rPr>
              <a:t> </a:t>
            </a:r>
          </a:p>
          <a:p>
            <a:pPr algn="ctr"/>
            <a:endParaRPr lang="en-GB" sz="8100" b="1" dirty="0">
              <a:solidFill>
                <a:srgbClr val="FFC000"/>
              </a:solidFill>
            </a:endParaRPr>
          </a:p>
        </p:txBody>
      </p:sp>
      <p:pic>
        <p:nvPicPr>
          <p:cNvPr id="6" name="Picture 5"/>
          <p:cNvPicPr>
            <a:picLocks noChangeAspect="1"/>
          </p:cNvPicPr>
          <p:nvPr/>
        </p:nvPicPr>
        <p:blipFill>
          <a:blip r:embed="rId4">
            <a:extLst>
              <a:ext uri="{BEBA8EAE-BF5A-486C-A8C5-ECC9F3942E4B}">
                <a14:imgProps xmlns:a14="http://schemas.microsoft.com/office/drawing/2010/main">
                  <a14:imgLayer r:embed="rId5">
                    <a14:imgEffect>
                      <a14:backgroundRemoval t="7143" b="98095" l="2125" r="100000">
                        <a14:foregroundMark x1="41625" y1="19048" x2="52500" y2="22381"/>
                      </a14:backgroundRemoval>
                    </a14:imgEffect>
                  </a14:imgLayer>
                </a14:imgProps>
              </a:ext>
              <a:ext uri="{28A0092B-C50C-407E-A947-70E740481C1C}">
                <a14:useLocalDpi xmlns:a14="http://schemas.microsoft.com/office/drawing/2010/main" val="0"/>
              </a:ext>
            </a:extLst>
          </a:blip>
          <a:stretch>
            <a:fillRect/>
          </a:stretch>
        </p:blipFill>
        <p:spPr>
          <a:xfrm rot="19940265">
            <a:off x="1213473" y="7228544"/>
            <a:ext cx="6096000" cy="1600200"/>
          </a:xfrm>
          <a:prstGeom prst="rect">
            <a:avLst/>
          </a:prstGeom>
        </p:spPr>
      </p:pic>
      <p:pic>
        <p:nvPicPr>
          <p:cNvPr id="7" name="Picture 6"/>
          <p:cNvPicPr>
            <a:picLocks noChangeAspect="1"/>
          </p:cNvPicPr>
          <p:nvPr/>
        </p:nvPicPr>
        <p:blipFill>
          <a:blip r:embed="rId6">
            <a:extLst>
              <a:ext uri="{BEBA8EAE-BF5A-486C-A8C5-ECC9F3942E4B}">
                <a14:imgProps xmlns:a14="http://schemas.microsoft.com/office/drawing/2010/main">
                  <a14:imgLayer r:embed="rId7">
                    <a14:imgEffect>
                      <a14:backgroundRemoval t="9639" b="89157" l="660" r="99010"/>
                    </a14:imgEffect>
                  </a14:imgLayer>
                </a14:imgProps>
              </a:ext>
              <a:ext uri="{28A0092B-C50C-407E-A947-70E740481C1C}">
                <a14:useLocalDpi xmlns:a14="http://schemas.microsoft.com/office/drawing/2010/main" val="0"/>
              </a:ext>
            </a:extLst>
          </a:blip>
          <a:stretch>
            <a:fillRect/>
          </a:stretch>
        </p:blipFill>
        <p:spPr>
          <a:xfrm rot="1227167">
            <a:off x="9128444" y="6687083"/>
            <a:ext cx="4967616" cy="2721533"/>
          </a:xfrm>
          <a:prstGeom prst="rect">
            <a:avLst/>
          </a:prstGeom>
        </p:spPr>
      </p:pic>
      <p:pic>
        <p:nvPicPr>
          <p:cNvPr id="8" name="Picture 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1052826">
            <a:off x="4645704" y="-275761"/>
            <a:ext cx="8572500" cy="3871913"/>
          </a:xfrm>
          <a:prstGeom prst="rect">
            <a:avLst/>
          </a:prstGeom>
        </p:spPr>
      </p:pic>
      <p:pic>
        <p:nvPicPr>
          <p:cNvPr id="9" name="Picture 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rot="1832796">
            <a:off x="13315277" y="613679"/>
            <a:ext cx="4742394" cy="2323773"/>
          </a:xfrm>
          <a:prstGeom prst="rect">
            <a:avLst/>
          </a:prstGeom>
        </p:spPr>
      </p:pic>
      <p:pic>
        <p:nvPicPr>
          <p:cNvPr id="13" name="Picture 2">
            <a:extLst>
              <a:ext uri="{FF2B5EF4-FFF2-40B4-BE49-F238E27FC236}">
                <a16:creationId xmlns:a16="http://schemas.microsoft.com/office/drawing/2014/main" id="{68AF365A-8DAE-9963-DF8A-A37469113CAF}"/>
              </a:ext>
            </a:extLst>
          </p:cNvPr>
          <p:cNvPicPr>
            <a:picLocks noChangeAspect="1"/>
          </p:cNvPicPr>
          <p:nvPr/>
        </p:nvPicPr>
        <p:blipFill>
          <a:blip r:embed="rId10" cstate="print">
            <a:alphaModFix amt="8000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rot="2700000">
            <a:off x="-1526251" y="3850110"/>
            <a:ext cx="3556199" cy="3542864"/>
          </a:xfrm>
          <a:prstGeom prst="rect">
            <a:avLst/>
          </a:prstGeom>
        </p:spPr>
      </p:pic>
      <p:pic>
        <p:nvPicPr>
          <p:cNvPr id="14" name="Picture 3">
            <a:extLst>
              <a:ext uri="{FF2B5EF4-FFF2-40B4-BE49-F238E27FC236}">
                <a16:creationId xmlns:a16="http://schemas.microsoft.com/office/drawing/2014/main" id="{7599F64A-C011-B63B-3647-4363DE714276}"/>
              </a:ext>
            </a:extLst>
          </p:cNvPr>
          <p:cNvPicPr>
            <a:picLocks noChangeAspect="1"/>
          </p:cNvPicPr>
          <p:nvPr/>
        </p:nvPicPr>
        <p:blipFill>
          <a:blip r:embed="rId10" cstate="print">
            <a:alphaModFix amt="8000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a:fillRect/>
          </a:stretch>
        </p:blipFill>
        <p:spPr>
          <a:xfrm rot="2700000">
            <a:off x="16335018" y="3850110"/>
            <a:ext cx="3556199" cy="3542864"/>
          </a:xfrm>
          <a:prstGeom prst="rect">
            <a:avLst/>
          </a:prstGeom>
        </p:spPr>
      </p:pic>
      <p:grpSp>
        <p:nvGrpSpPr>
          <p:cNvPr id="15" name="Group 14">
            <a:extLst>
              <a:ext uri="{FF2B5EF4-FFF2-40B4-BE49-F238E27FC236}">
                <a16:creationId xmlns:a16="http://schemas.microsoft.com/office/drawing/2014/main" id="{D03708B9-DF72-2806-9F35-DA4FE7D6F36F}"/>
              </a:ext>
            </a:extLst>
          </p:cNvPr>
          <p:cNvGrpSpPr/>
          <p:nvPr/>
        </p:nvGrpSpPr>
        <p:grpSpPr>
          <a:xfrm>
            <a:off x="14511457" y="7429500"/>
            <a:ext cx="1928796" cy="2583597"/>
            <a:chOff x="14511457" y="7429500"/>
            <a:chExt cx="1928796" cy="2583597"/>
          </a:xfrm>
        </p:grpSpPr>
        <p:sp>
          <p:nvSpPr>
            <p:cNvPr id="16" name="Action Button: Go to Beginning 15">
              <a:hlinkClick r:id="rId12" action="ppaction://hlinksldjump" highlightClick="1"/>
              <a:extLst>
                <a:ext uri="{FF2B5EF4-FFF2-40B4-BE49-F238E27FC236}">
                  <a16:creationId xmlns:a16="http://schemas.microsoft.com/office/drawing/2014/main" id="{BFBD2E56-6218-EEC9-AB85-5C342A755B1D}"/>
                </a:ext>
              </a:extLst>
            </p:cNvPr>
            <p:cNvSpPr/>
            <p:nvPr/>
          </p:nvSpPr>
          <p:spPr>
            <a:xfrm>
              <a:off x="14511457" y="7429500"/>
              <a:ext cx="1928796" cy="1589807"/>
            </a:xfrm>
            <a:prstGeom prst="actionButtonBeginning">
              <a:avLst/>
            </a:prstGeom>
            <a:noFill/>
            <a:ln w="76200" cap="flat" cmpd="sng" algn="ctr">
              <a:solidFill>
                <a:srgbClr val="002554"/>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GB">
                <a:solidFill>
                  <a:srgbClr val="002554"/>
                </a:solidFill>
              </a:endParaRPr>
            </a:p>
          </p:txBody>
        </p:sp>
        <p:sp>
          <p:nvSpPr>
            <p:cNvPr id="17" name="TextBox 16">
              <a:extLst>
                <a:ext uri="{FF2B5EF4-FFF2-40B4-BE49-F238E27FC236}">
                  <a16:creationId xmlns:a16="http://schemas.microsoft.com/office/drawing/2014/main" id="{699F3B6C-43B9-0240-2123-79D93E4CDCE3}"/>
                </a:ext>
              </a:extLst>
            </p:cNvPr>
            <p:cNvSpPr txBox="1"/>
            <p:nvPr/>
          </p:nvSpPr>
          <p:spPr>
            <a:xfrm>
              <a:off x="14772243" y="9182100"/>
              <a:ext cx="1458357" cy="830997"/>
            </a:xfrm>
            <a:prstGeom prst="rect">
              <a:avLst/>
            </a:prstGeom>
            <a:noFill/>
          </p:spPr>
          <p:txBody>
            <a:bodyPr wrap="square" rtlCol="0">
              <a:spAutoFit/>
            </a:bodyPr>
            <a:lstStyle/>
            <a:p>
              <a:r>
                <a:rPr lang="en-GB" sz="4800" dirty="0">
                  <a:solidFill>
                    <a:srgbClr val="002554"/>
                  </a:solidFill>
                  <a:latin typeface="Planer" panose="020B0604020202020204" charset="0"/>
                </a:rPr>
                <a:t>Back</a:t>
              </a:r>
            </a:p>
          </p:txBody>
        </p:sp>
      </p:grpSp>
    </p:spTree>
    <p:extLst>
      <p:ext uri="{BB962C8B-B14F-4D97-AF65-F5344CB8AC3E}">
        <p14:creationId xmlns:p14="http://schemas.microsoft.com/office/powerpoint/2010/main" val="250590613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Stacks of gold coins">
            <a:extLst>
              <a:ext uri="{FF2B5EF4-FFF2-40B4-BE49-F238E27FC236}">
                <a16:creationId xmlns:a16="http://schemas.microsoft.com/office/drawing/2014/main" id="{E232F543-9F9F-1EBD-7ED8-C8381EF67D3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36257" y="1983620"/>
            <a:ext cx="12389607" cy="8259738"/>
          </a:xfrm>
          <a:prstGeom prst="rect">
            <a:avLst/>
          </a:prstGeom>
        </p:spPr>
      </p:pic>
      <p:sp>
        <p:nvSpPr>
          <p:cNvPr id="2" name="TextBox 1"/>
          <p:cNvSpPr txBox="1"/>
          <p:nvPr/>
        </p:nvSpPr>
        <p:spPr>
          <a:xfrm>
            <a:off x="2992840" y="861989"/>
            <a:ext cx="12202511" cy="3739485"/>
          </a:xfrm>
          <a:prstGeom prst="rect">
            <a:avLst/>
          </a:prstGeom>
          <a:noFill/>
        </p:spPr>
        <p:txBody>
          <a:bodyPr wrap="square" lIns="0" tIns="0" rIns="0" bIns="0" rtlCol="0" anchor="ctr" anchorCtr="0">
            <a:spAutoFit/>
          </a:bodyPr>
          <a:lstStyle/>
          <a:p>
            <a:pPr algn="ctr"/>
            <a:r>
              <a:rPr lang="en-GB" sz="8100" b="1" dirty="0">
                <a:solidFill>
                  <a:srgbClr val="002554"/>
                </a:solidFill>
                <a:latin typeface="Planer" panose="020B0604020202020204" charset="0"/>
              </a:rPr>
              <a:t>You get a tax rebate of £400 </a:t>
            </a:r>
          </a:p>
          <a:p>
            <a:pPr algn="ctr"/>
            <a:endParaRPr lang="en-GB" sz="8100" b="1" dirty="0">
              <a:solidFill>
                <a:srgbClr val="FFC000"/>
              </a:solidFill>
            </a:endParaRPr>
          </a:p>
        </p:txBody>
      </p:sp>
      <p:pic>
        <p:nvPicPr>
          <p:cNvPr id="8" name="Picture 2">
            <a:extLst>
              <a:ext uri="{FF2B5EF4-FFF2-40B4-BE49-F238E27FC236}">
                <a16:creationId xmlns:a16="http://schemas.microsoft.com/office/drawing/2014/main" id="{45EEDEB7-5354-9733-6E34-1EF7C132C585}"/>
              </a:ext>
            </a:extLst>
          </p:cNvPr>
          <p:cNvPicPr>
            <a:picLocks noChangeAspect="1"/>
          </p:cNvPicPr>
          <p:nvPr/>
        </p:nvPicPr>
        <p:blipFill>
          <a:blip r:embed="rId4" cstate="print">
            <a:alphaModFix amt="80000"/>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2700000">
            <a:off x="-1526251" y="3850110"/>
            <a:ext cx="3556199" cy="3542864"/>
          </a:xfrm>
          <a:prstGeom prst="rect">
            <a:avLst/>
          </a:prstGeom>
        </p:spPr>
      </p:pic>
      <p:pic>
        <p:nvPicPr>
          <p:cNvPr id="9" name="Picture 3">
            <a:extLst>
              <a:ext uri="{FF2B5EF4-FFF2-40B4-BE49-F238E27FC236}">
                <a16:creationId xmlns:a16="http://schemas.microsoft.com/office/drawing/2014/main" id="{99E9F957-3F3F-5D41-A575-8906BD1BEE49}"/>
              </a:ext>
            </a:extLst>
          </p:cNvPr>
          <p:cNvPicPr>
            <a:picLocks noChangeAspect="1"/>
          </p:cNvPicPr>
          <p:nvPr/>
        </p:nvPicPr>
        <p:blipFill>
          <a:blip r:embed="rId4" cstate="print">
            <a:alphaModFix amt="80000"/>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2700000">
            <a:off x="16335018" y="3850110"/>
            <a:ext cx="3556199" cy="3542864"/>
          </a:xfrm>
          <a:prstGeom prst="rect">
            <a:avLst/>
          </a:prstGeom>
        </p:spPr>
      </p:pic>
      <p:grpSp>
        <p:nvGrpSpPr>
          <p:cNvPr id="10" name="Group 9">
            <a:extLst>
              <a:ext uri="{FF2B5EF4-FFF2-40B4-BE49-F238E27FC236}">
                <a16:creationId xmlns:a16="http://schemas.microsoft.com/office/drawing/2014/main" id="{F7C5FC6F-14D5-74F1-4D3C-2F2D116C1D27}"/>
              </a:ext>
            </a:extLst>
          </p:cNvPr>
          <p:cNvGrpSpPr/>
          <p:nvPr/>
        </p:nvGrpSpPr>
        <p:grpSpPr>
          <a:xfrm>
            <a:off x="14511457" y="7429500"/>
            <a:ext cx="1928796" cy="2583597"/>
            <a:chOff x="14511457" y="7429500"/>
            <a:chExt cx="1928796" cy="2583597"/>
          </a:xfrm>
        </p:grpSpPr>
        <p:sp>
          <p:nvSpPr>
            <p:cNvPr id="11" name="Action Button: Go to Beginning 10">
              <a:hlinkClick r:id="rId6" action="ppaction://hlinksldjump" highlightClick="1"/>
              <a:extLst>
                <a:ext uri="{FF2B5EF4-FFF2-40B4-BE49-F238E27FC236}">
                  <a16:creationId xmlns:a16="http://schemas.microsoft.com/office/drawing/2014/main" id="{292B397A-1E98-C943-1F2A-825885F2A225}"/>
                </a:ext>
              </a:extLst>
            </p:cNvPr>
            <p:cNvSpPr/>
            <p:nvPr/>
          </p:nvSpPr>
          <p:spPr>
            <a:xfrm>
              <a:off x="14511457" y="7429500"/>
              <a:ext cx="1928796" cy="1589807"/>
            </a:xfrm>
            <a:prstGeom prst="actionButtonBeginning">
              <a:avLst/>
            </a:prstGeom>
            <a:noFill/>
            <a:ln w="76200" cap="flat" cmpd="sng" algn="ctr">
              <a:solidFill>
                <a:srgbClr val="002554"/>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GB">
                <a:solidFill>
                  <a:srgbClr val="002554"/>
                </a:solidFill>
              </a:endParaRPr>
            </a:p>
          </p:txBody>
        </p:sp>
        <p:sp>
          <p:nvSpPr>
            <p:cNvPr id="12" name="TextBox 11">
              <a:extLst>
                <a:ext uri="{FF2B5EF4-FFF2-40B4-BE49-F238E27FC236}">
                  <a16:creationId xmlns:a16="http://schemas.microsoft.com/office/drawing/2014/main" id="{C7FDCED3-160A-8B3B-48FB-80F45F97296C}"/>
                </a:ext>
              </a:extLst>
            </p:cNvPr>
            <p:cNvSpPr txBox="1"/>
            <p:nvPr/>
          </p:nvSpPr>
          <p:spPr>
            <a:xfrm>
              <a:off x="14772243" y="9182100"/>
              <a:ext cx="1458357" cy="830997"/>
            </a:xfrm>
            <a:prstGeom prst="rect">
              <a:avLst/>
            </a:prstGeom>
            <a:noFill/>
          </p:spPr>
          <p:txBody>
            <a:bodyPr wrap="square" rtlCol="0">
              <a:spAutoFit/>
            </a:bodyPr>
            <a:lstStyle/>
            <a:p>
              <a:r>
                <a:rPr lang="en-GB" sz="4800" dirty="0">
                  <a:solidFill>
                    <a:srgbClr val="002554"/>
                  </a:solidFill>
                  <a:latin typeface="Planer" panose="020B0604020202020204" charset="0"/>
                </a:rPr>
                <a:t>Back</a:t>
              </a:r>
            </a:p>
          </p:txBody>
        </p:sp>
      </p:grpSp>
      <p:sp>
        <p:nvSpPr>
          <p:cNvPr id="15" name="TextBox 14">
            <a:extLst>
              <a:ext uri="{FF2B5EF4-FFF2-40B4-BE49-F238E27FC236}">
                <a16:creationId xmlns:a16="http://schemas.microsoft.com/office/drawing/2014/main" id="{A4E94D32-A8D3-97B0-1788-91B6D7F292C4}"/>
              </a:ext>
            </a:extLst>
          </p:cNvPr>
          <p:cNvSpPr txBox="1"/>
          <p:nvPr/>
        </p:nvSpPr>
        <p:spPr>
          <a:xfrm>
            <a:off x="251849" y="8274159"/>
            <a:ext cx="3405752" cy="1323439"/>
          </a:xfrm>
          <a:prstGeom prst="rect">
            <a:avLst/>
          </a:prstGeom>
          <a:noFill/>
        </p:spPr>
        <p:txBody>
          <a:bodyPr wrap="square" rtlCol="0">
            <a:spAutoFit/>
          </a:bodyPr>
          <a:lstStyle/>
          <a:p>
            <a:r>
              <a:rPr lang="en-GB" sz="4000" dirty="0">
                <a:solidFill>
                  <a:srgbClr val="002554"/>
                </a:solidFill>
                <a:latin typeface="Planer" panose="020B0604020202020204" charset="0"/>
              </a:rPr>
              <a:t>That means you get money!</a:t>
            </a:r>
          </a:p>
        </p:txBody>
      </p:sp>
    </p:spTree>
    <p:extLst>
      <p:ext uri="{BB962C8B-B14F-4D97-AF65-F5344CB8AC3E}">
        <p14:creationId xmlns:p14="http://schemas.microsoft.com/office/powerpoint/2010/main" val="299482879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2841920"/>
            <a:ext cx="18288000" cy="4985980"/>
          </a:xfrm>
          <a:prstGeom prst="rect">
            <a:avLst/>
          </a:prstGeom>
          <a:noFill/>
        </p:spPr>
        <p:txBody>
          <a:bodyPr wrap="square" lIns="0" tIns="0" rIns="0" bIns="0" rtlCol="0" anchor="ctr" anchorCtr="0">
            <a:spAutoFit/>
          </a:bodyPr>
          <a:lstStyle/>
          <a:p>
            <a:pPr algn="ctr"/>
            <a:r>
              <a:rPr lang="en-GB" sz="8100" b="1" dirty="0">
                <a:solidFill>
                  <a:srgbClr val="002554"/>
                </a:solidFill>
                <a:latin typeface="Planer" panose="020B0604020202020204" charset="0"/>
              </a:rPr>
              <a:t>You paid for the taxi home after a night out. </a:t>
            </a:r>
          </a:p>
          <a:p>
            <a:pPr algn="ctr"/>
            <a:r>
              <a:rPr lang="en-GB" sz="8100" b="1" dirty="0">
                <a:solidFill>
                  <a:srgbClr val="002554"/>
                </a:solidFill>
                <a:latin typeface="Planer" panose="020B0604020202020204" charset="0"/>
              </a:rPr>
              <a:t>Collect £5 from each team</a:t>
            </a:r>
            <a:r>
              <a:rPr lang="en-GB" sz="8100" b="1" dirty="0">
                <a:solidFill>
                  <a:srgbClr val="FFC000"/>
                </a:solidFill>
                <a:latin typeface="Arial Black" panose="020B0A04020102020204" pitchFamily="34" charset="0"/>
              </a:rPr>
              <a:t> </a:t>
            </a:r>
          </a:p>
          <a:p>
            <a:pPr algn="ctr"/>
            <a:endParaRPr lang="en-GB" sz="8100" b="1" dirty="0">
              <a:solidFill>
                <a:srgbClr val="FFC000"/>
              </a:solidFill>
              <a:latin typeface="Arial Black" panose="020B0A04020102020204" pitchFamily="34" charset="0"/>
            </a:endParaRPr>
          </a:p>
        </p:txBody>
      </p:sp>
      <p:pic>
        <p:nvPicPr>
          <p:cNvPr id="6" name="Picture 5"/>
          <p:cNvPicPr>
            <a:picLocks noChangeAspect="1"/>
          </p:cNvPicPr>
          <p:nvPr/>
        </p:nvPicPr>
        <p:blipFill>
          <a:blip r:embed="rId3">
            <a:extLst>
              <a:ext uri="{BEBA8EAE-BF5A-486C-A8C5-ECC9F3942E4B}">
                <a14:imgProps xmlns:a14="http://schemas.microsoft.com/office/drawing/2010/main">
                  <a14:imgLayer r:embed="rId4">
                    <a14:imgEffect>
                      <a14:backgroundRemoval t="9794" b="97423" l="5792" r="92664">
                        <a14:foregroundMark x1="19305" y1="76289" x2="30502" y2="79897"/>
                        <a14:foregroundMark x1="69112" y1="73711" x2="81081" y2="82474"/>
                      </a14:backgroundRemoval>
                    </a14:imgEffect>
                  </a14:imgLayer>
                </a14:imgProps>
              </a:ext>
              <a:ext uri="{28A0092B-C50C-407E-A947-70E740481C1C}">
                <a14:useLocalDpi xmlns:a14="http://schemas.microsoft.com/office/drawing/2010/main" val="0"/>
              </a:ext>
            </a:extLst>
          </a:blip>
          <a:stretch>
            <a:fillRect/>
          </a:stretch>
        </p:blipFill>
        <p:spPr>
          <a:xfrm>
            <a:off x="197765" y="-348084"/>
            <a:ext cx="4822032" cy="3611870"/>
          </a:xfrm>
          <a:prstGeom prst="rect">
            <a:avLst/>
          </a:prstGeom>
        </p:spPr>
      </p:pic>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backgroundRemoval t="9794" b="97423" l="5792" r="92664">
                        <a14:foregroundMark x1="19305" y1="76289" x2="30502" y2="79897"/>
                        <a14:foregroundMark x1="69112" y1="73711" x2="81081" y2="82474"/>
                      </a14:backgroundRemoval>
                    </a14:imgEffect>
                  </a14:imgLayer>
                </a14:imgProps>
              </a:ext>
              <a:ext uri="{28A0092B-C50C-407E-A947-70E740481C1C}">
                <a14:useLocalDpi xmlns:a14="http://schemas.microsoft.com/office/drawing/2010/main" val="0"/>
              </a:ext>
            </a:extLst>
          </a:blip>
          <a:stretch>
            <a:fillRect/>
          </a:stretch>
        </p:blipFill>
        <p:spPr>
          <a:xfrm>
            <a:off x="13291085" y="-282095"/>
            <a:ext cx="4822032" cy="3611870"/>
          </a:xfrm>
          <a:prstGeom prst="rect">
            <a:avLst/>
          </a:prstGeom>
        </p:spPr>
      </p:pic>
      <p:pic>
        <p:nvPicPr>
          <p:cNvPr id="8" name="Picture 7"/>
          <p:cNvPicPr>
            <a:picLocks noChangeAspect="1"/>
          </p:cNvPicPr>
          <p:nvPr/>
        </p:nvPicPr>
        <p:blipFill>
          <a:blip r:embed="rId3">
            <a:extLst>
              <a:ext uri="{BEBA8EAE-BF5A-486C-A8C5-ECC9F3942E4B}">
                <a14:imgProps xmlns:a14="http://schemas.microsoft.com/office/drawing/2010/main">
                  <a14:imgLayer r:embed="rId4">
                    <a14:imgEffect>
                      <a14:backgroundRemoval t="9794" b="97423" l="5792" r="92664">
                        <a14:foregroundMark x1="19305" y1="76289" x2="30502" y2="79897"/>
                        <a14:foregroundMark x1="69112" y1="73711" x2="81081" y2="82474"/>
                      </a14:backgroundRemoval>
                    </a14:imgEffect>
                  </a14:imgLayer>
                </a14:imgProps>
              </a:ext>
              <a:ext uri="{28A0092B-C50C-407E-A947-70E740481C1C}">
                <a14:useLocalDpi xmlns:a14="http://schemas.microsoft.com/office/drawing/2010/main" val="0"/>
              </a:ext>
            </a:extLst>
          </a:blip>
          <a:stretch>
            <a:fillRect/>
          </a:stretch>
        </p:blipFill>
        <p:spPr>
          <a:xfrm>
            <a:off x="6732984" y="6418468"/>
            <a:ext cx="4822032" cy="3611870"/>
          </a:xfrm>
          <a:prstGeom prst="rect">
            <a:avLst/>
          </a:prstGeom>
        </p:spPr>
      </p:pic>
      <p:pic>
        <p:nvPicPr>
          <p:cNvPr id="12" name="Picture 2">
            <a:extLst>
              <a:ext uri="{FF2B5EF4-FFF2-40B4-BE49-F238E27FC236}">
                <a16:creationId xmlns:a16="http://schemas.microsoft.com/office/drawing/2014/main" id="{5EDF7939-352D-3496-2A34-B35A7E669D9D}"/>
              </a:ext>
            </a:extLst>
          </p:cNvPr>
          <p:cNvPicPr>
            <a:picLocks noChangeAspect="1"/>
          </p:cNvPicPr>
          <p:nvPr/>
        </p:nvPicPr>
        <p:blipFill>
          <a:blip r:embed="rId5" cstate="print">
            <a:alphaModFix amt="80000"/>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2700000">
            <a:off x="-1526251" y="3850110"/>
            <a:ext cx="3556199" cy="3542864"/>
          </a:xfrm>
          <a:prstGeom prst="rect">
            <a:avLst/>
          </a:prstGeom>
        </p:spPr>
      </p:pic>
      <p:pic>
        <p:nvPicPr>
          <p:cNvPr id="13" name="Picture 3">
            <a:extLst>
              <a:ext uri="{FF2B5EF4-FFF2-40B4-BE49-F238E27FC236}">
                <a16:creationId xmlns:a16="http://schemas.microsoft.com/office/drawing/2014/main" id="{F97D30E8-5FFC-9574-EF3D-D209D2CD7D6D}"/>
              </a:ext>
            </a:extLst>
          </p:cNvPr>
          <p:cNvPicPr>
            <a:picLocks noChangeAspect="1"/>
          </p:cNvPicPr>
          <p:nvPr/>
        </p:nvPicPr>
        <p:blipFill>
          <a:blip r:embed="rId5" cstate="print">
            <a:alphaModFix amt="80000"/>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2700000">
            <a:off x="16335018" y="3850110"/>
            <a:ext cx="3556199" cy="3542864"/>
          </a:xfrm>
          <a:prstGeom prst="rect">
            <a:avLst/>
          </a:prstGeom>
        </p:spPr>
      </p:pic>
      <p:grpSp>
        <p:nvGrpSpPr>
          <p:cNvPr id="14" name="Group 13">
            <a:extLst>
              <a:ext uri="{FF2B5EF4-FFF2-40B4-BE49-F238E27FC236}">
                <a16:creationId xmlns:a16="http://schemas.microsoft.com/office/drawing/2014/main" id="{3998CEBD-7A4D-DA25-43F7-56227D8F88C2}"/>
              </a:ext>
            </a:extLst>
          </p:cNvPr>
          <p:cNvGrpSpPr/>
          <p:nvPr/>
        </p:nvGrpSpPr>
        <p:grpSpPr>
          <a:xfrm>
            <a:off x="14511457" y="7429500"/>
            <a:ext cx="1928796" cy="2583597"/>
            <a:chOff x="14511457" y="7429500"/>
            <a:chExt cx="1928796" cy="2583597"/>
          </a:xfrm>
        </p:grpSpPr>
        <p:sp>
          <p:nvSpPr>
            <p:cNvPr id="15" name="Action Button: Go to Beginning 14">
              <a:hlinkClick r:id="rId7" action="ppaction://hlinksldjump" highlightClick="1"/>
              <a:extLst>
                <a:ext uri="{FF2B5EF4-FFF2-40B4-BE49-F238E27FC236}">
                  <a16:creationId xmlns:a16="http://schemas.microsoft.com/office/drawing/2014/main" id="{7E71E509-DA2E-EEAA-0663-E383E58D1E25}"/>
                </a:ext>
              </a:extLst>
            </p:cNvPr>
            <p:cNvSpPr/>
            <p:nvPr/>
          </p:nvSpPr>
          <p:spPr>
            <a:xfrm>
              <a:off x="14511457" y="7429500"/>
              <a:ext cx="1928796" cy="1589807"/>
            </a:xfrm>
            <a:prstGeom prst="actionButtonBeginning">
              <a:avLst/>
            </a:prstGeom>
            <a:noFill/>
            <a:ln w="76200" cap="flat" cmpd="sng" algn="ctr">
              <a:solidFill>
                <a:srgbClr val="002554"/>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GB">
                <a:solidFill>
                  <a:srgbClr val="002554"/>
                </a:solidFill>
              </a:endParaRPr>
            </a:p>
          </p:txBody>
        </p:sp>
        <p:sp>
          <p:nvSpPr>
            <p:cNvPr id="16" name="TextBox 15">
              <a:extLst>
                <a:ext uri="{FF2B5EF4-FFF2-40B4-BE49-F238E27FC236}">
                  <a16:creationId xmlns:a16="http://schemas.microsoft.com/office/drawing/2014/main" id="{D35538A8-128D-DDE6-AC4E-E93C8CAC528B}"/>
                </a:ext>
              </a:extLst>
            </p:cNvPr>
            <p:cNvSpPr txBox="1"/>
            <p:nvPr/>
          </p:nvSpPr>
          <p:spPr>
            <a:xfrm>
              <a:off x="14772243" y="9182100"/>
              <a:ext cx="1458357" cy="830997"/>
            </a:xfrm>
            <a:prstGeom prst="rect">
              <a:avLst/>
            </a:prstGeom>
            <a:noFill/>
          </p:spPr>
          <p:txBody>
            <a:bodyPr wrap="square" rtlCol="0">
              <a:spAutoFit/>
            </a:bodyPr>
            <a:lstStyle/>
            <a:p>
              <a:r>
                <a:rPr lang="en-GB" sz="4800" dirty="0">
                  <a:solidFill>
                    <a:srgbClr val="002554"/>
                  </a:solidFill>
                  <a:latin typeface="Planer" panose="020B0604020202020204" charset="0"/>
                </a:rPr>
                <a:t>Back</a:t>
              </a:r>
            </a:p>
          </p:txBody>
        </p:sp>
      </p:grpSp>
    </p:spTree>
    <p:extLst>
      <p:ext uri="{BB962C8B-B14F-4D97-AF65-F5344CB8AC3E}">
        <p14:creationId xmlns:p14="http://schemas.microsoft.com/office/powerpoint/2010/main" val="148927289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59715" y="3110632"/>
            <a:ext cx="16032479" cy="4985980"/>
          </a:xfrm>
          <a:prstGeom prst="rect">
            <a:avLst/>
          </a:prstGeom>
          <a:noFill/>
        </p:spPr>
        <p:txBody>
          <a:bodyPr wrap="square" lIns="0" tIns="0" rIns="0" bIns="0" rtlCol="0" anchor="ctr" anchorCtr="0">
            <a:spAutoFit/>
          </a:bodyPr>
          <a:lstStyle/>
          <a:p>
            <a:pPr algn="ctr"/>
            <a:r>
              <a:rPr lang="en-GB" sz="8100" b="1" dirty="0">
                <a:solidFill>
                  <a:srgbClr val="002554"/>
                </a:solidFill>
                <a:latin typeface="Planer" panose="020B0604020202020204" charset="0"/>
              </a:rPr>
              <a:t>You have an interview for a job in London. </a:t>
            </a:r>
          </a:p>
          <a:p>
            <a:pPr algn="ctr"/>
            <a:r>
              <a:rPr lang="en-GB" sz="8100" b="1" dirty="0">
                <a:solidFill>
                  <a:srgbClr val="002554"/>
                </a:solidFill>
                <a:latin typeface="Planer" panose="020B0604020202020204" charset="0"/>
              </a:rPr>
              <a:t>Pay £70 in train fares </a:t>
            </a:r>
          </a:p>
          <a:p>
            <a:pPr algn="ctr"/>
            <a:endParaRPr lang="en-GB" sz="8100" b="1" dirty="0">
              <a:solidFill>
                <a:srgbClr val="FFC000"/>
              </a:solidFill>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835026" y="0"/>
            <a:ext cx="5278091" cy="3162923"/>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51279"/>
            <a:ext cx="5278091" cy="3162923"/>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13515" y="6549978"/>
            <a:ext cx="5278091" cy="3162923"/>
          </a:xfrm>
          <a:prstGeom prst="rect">
            <a:avLst/>
          </a:prstGeom>
        </p:spPr>
      </p:pic>
      <p:pic>
        <p:nvPicPr>
          <p:cNvPr id="12" name="Picture 2">
            <a:extLst>
              <a:ext uri="{FF2B5EF4-FFF2-40B4-BE49-F238E27FC236}">
                <a16:creationId xmlns:a16="http://schemas.microsoft.com/office/drawing/2014/main" id="{9A493B8E-0827-1307-FF76-C399424D9B7D}"/>
              </a:ext>
            </a:extLst>
          </p:cNvPr>
          <p:cNvPicPr>
            <a:picLocks noChangeAspect="1"/>
          </p:cNvPicPr>
          <p:nvPr/>
        </p:nvPicPr>
        <p:blipFill>
          <a:blip r:embed="rId4" cstate="print">
            <a:alphaModFix amt="80000"/>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2700000">
            <a:off x="-1526251" y="3850110"/>
            <a:ext cx="3556199" cy="3542864"/>
          </a:xfrm>
          <a:prstGeom prst="rect">
            <a:avLst/>
          </a:prstGeom>
        </p:spPr>
      </p:pic>
      <p:pic>
        <p:nvPicPr>
          <p:cNvPr id="13" name="Picture 3">
            <a:extLst>
              <a:ext uri="{FF2B5EF4-FFF2-40B4-BE49-F238E27FC236}">
                <a16:creationId xmlns:a16="http://schemas.microsoft.com/office/drawing/2014/main" id="{D4D3511F-7491-47A5-948C-551007C23AF0}"/>
              </a:ext>
            </a:extLst>
          </p:cNvPr>
          <p:cNvPicPr>
            <a:picLocks noChangeAspect="1"/>
          </p:cNvPicPr>
          <p:nvPr/>
        </p:nvPicPr>
        <p:blipFill>
          <a:blip r:embed="rId4" cstate="print">
            <a:alphaModFix amt="80000"/>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rot="2700000">
            <a:off x="16335018" y="3850110"/>
            <a:ext cx="3556199" cy="3542864"/>
          </a:xfrm>
          <a:prstGeom prst="rect">
            <a:avLst/>
          </a:prstGeom>
        </p:spPr>
      </p:pic>
      <p:grpSp>
        <p:nvGrpSpPr>
          <p:cNvPr id="14" name="Group 13">
            <a:extLst>
              <a:ext uri="{FF2B5EF4-FFF2-40B4-BE49-F238E27FC236}">
                <a16:creationId xmlns:a16="http://schemas.microsoft.com/office/drawing/2014/main" id="{516F5862-71A1-E79A-5ECF-482EFE70782E}"/>
              </a:ext>
            </a:extLst>
          </p:cNvPr>
          <p:cNvGrpSpPr/>
          <p:nvPr/>
        </p:nvGrpSpPr>
        <p:grpSpPr>
          <a:xfrm>
            <a:off x="14511457" y="7429500"/>
            <a:ext cx="1928796" cy="2583597"/>
            <a:chOff x="14511457" y="7429500"/>
            <a:chExt cx="1928796" cy="2583597"/>
          </a:xfrm>
        </p:grpSpPr>
        <p:sp>
          <p:nvSpPr>
            <p:cNvPr id="15" name="Action Button: Go to Beginning 14">
              <a:hlinkClick r:id="rId6" action="ppaction://hlinksldjump" highlightClick="1"/>
              <a:extLst>
                <a:ext uri="{FF2B5EF4-FFF2-40B4-BE49-F238E27FC236}">
                  <a16:creationId xmlns:a16="http://schemas.microsoft.com/office/drawing/2014/main" id="{49992221-1D33-3024-6540-3079DEBD2B97}"/>
                </a:ext>
              </a:extLst>
            </p:cNvPr>
            <p:cNvSpPr/>
            <p:nvPr/>
          </p:nvSpPr>
          <p:spPr>
            <a:xfrm>
              <a:off x="14511457" y="7429500"/>
              <a:ext cx="1928796" cy="1589807"/>
            </a:xfrm>
            <a:prstGeom prst="actionButtonBeginning">
              <a:avLst/>
            </a:prstGeom>
            <a:noFill/>
            <a:ln w="76200" cap="flat" cmpd="sng" algn="ctr">
              <a:solidFill>
                <a:srgbClr val="002554"/>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en-GB">
                <a:solidFill>
                  <a:srgbClr val="002554"/>
                </a:solidFill>
              </a:endParaRPr>
            </a:p>
          </p:txBody>
        </p:sp>
        <p:sp>
          <p:nvSpPr>
            <p:cNvPr id="16" name="TextBox 15">
              <a:extLst>
                <a:ext uri="{FF2B5EF4-FFF2-40B4-BE49-F238E27FC236}">
                  <a16:creationId xmlns:a16="http://schemas.microsoft.com/office/drawing/2014/main" id="{4E3701C6-C145-9CA0-BCA9-265F161D74F1}"/>
                </a:ext>
              </a:extLst>
            </p:cNvPr>
            <p:cNvSpPr txBox="1"/>
            <p:nvPr/>
          </p:nvSpPr>
          <p:spPr>
            <a:xfrm>
              <a:off x="14772243" y="9182100"/>
              <a:ext cx="1458357" cy="830997"/>
            </a:xfrm>
            <a:prstGeom prst="rect">
              <a:avLst/>
            </a:prstGeom>
            <a:noFill/>
          </p:spPr>
          <p:txBody>
            <a:bodyPr wrap="square" rtlCol="0">
              <a:spAutoFit/>
            </a:bodyPr>
            <a:lstStyle/>
            <a:p>
              <a:r>
                <a:rPr lang="en-GB" sz="4800" dirty="0">
                  <a:solidFill>
                    <a:srgbClr val="002554"/>
                  </a:solidFill>
                  <a:latin typeface="Planer" panose="020B0604020202020204" charset="0"/>
                </a:rPr>
                <a:t>Back</a:t>
              </a:r>
            </a:p>
          </p:txBody>
        </p:sp>
      </p:grpSp>
    </p:spTree>
    <p:extLst>
      <p:ext uri="{BB962C8B-B14F-4D97-AF65-F5344CB8AC3E}">
        <p14:creationId xmlns:p14="http://schemas.microsoft.com/office/powerpoint/2010/main" val="265587460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descr="Stacks of gold coins">
            <a:extLst>
              <a:ext uri="{FF2B5EF4-FFF2-40B4-BE49-F238E27FC236}">
                <a16:creationId xmlns:a16="http://schemas.microsoft.com/office/drawing/2014/main" id="{477C0275-2610-B4C2-2F4B-90B95232285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47757" y="6074066"/>
            <a:ext cx="6045815" cy="4030543"/>
          </a:xfrm>
          <a:prstGeom prst="rect">
            <a:avLst/>
          </a:prstGeom>
        </p:spPr>
      </p:pic>
      <p:pic>
        <p:nvPicPr>
          <p:cNvPr id="45" name="Picture 44" descr="Piggy bank on white background">
            <a:extLst>
              <a:ext uri="{FF2B5EF4-FFF2-40B4-BE49-F238E27FC236}">
                <a16:creationId xmlns:a16="http://schemas.microsoft.com/office/drawing/2014/main" id="{843391D6-1F14-5A4A-0CB9-E1CEA8E6A89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866547" y="2188269"/>
            <a:ext cx="4030543" cy="4030543"/>
          </a:xfrm>
          <a:prstGeom prst="rect">
            <a:avLst/>
          </a:prstGeom>
        </p:spPr>
      </p:pic>
      <p:grpSp>
        <p:nvGrpSpPr>
          <p:cNvPr id="2" name="Group 2"/>
          <p:cNvGrpSpPr/>
          <p:nvPr/>
        </p:nvGrpSpPr>
        <p:grpSpPr>
          <a:xfrm rot="2700000">
            <a:off x="13156258" y="2920352"/>
            <a:ext cx="8464882" cy="12919485"/>
            <a:chOff x="0" y="0"/>
            <a:chExt cx="2229434" cy="3402663"/>
          </a:xfrm>
        </p:grpSpPr>
        <p:sp>
          <p:nvSpPr>
            <p:cNvPr id="3" name="Freeform 3"/>
            <p:cNvSpPr/>
            <p:nvPr/>
          </p:nvSpPr>
          <p:spPr>
            <a:xfrm>
              <a:off x="0" y="0"/>
              <a:ext cx="2229434" cy="3402663"/>
            </a:xfrm>
            <a:custGeom>
              <a:avLst/>
              <a:gdLst/>
              <a:ahLst/>
              <a:cxnLst/>
              <a:rect l="l" t="t" r="r" b="b"/>
              <a:pathLst>
                <a:path w="2229434" h="3402663">
                  <a:moveTo>
                    <a:pt x="0" y="0"/>
                  </a:moveTo>
                  <a:lnTo>
                    <a:pt x="2229434" y="0"/>
                  </a:lnTo>
                  <a:lnTo>
                    <a:pt x="2229434" y="3402663"/>
                  </a:lnTo>
                  <a:lnTo>
                    <a:pt x="0" y="3402663"/>
                  </a:lnTo>
                  <a:close/>
                </a:path>
              </a:pathLst>
            </a:custGeom>
            <a:solidFill>
              <a:srgbClr val="32245E">
                <a:alpha val="19608"/>
              </a:srgbClr>
            </a:solidFill>
          </p:spPr>
        </p:sp>
        <p:sp>
          <p:nvSpPr>
            <p:cNvPr id="4" name="TextBox 4"/>
            <p:cNvSpPr txBox="1"/>
            <p:nvPr/>
          </p:nvSpPr>
          <p:spPr>
            <a:xfrm>
              <a:off x="0" y="-38100"/>
              <a:ext cx="812800" cy="850900"/>
            </a:xfrm>
            <a:prstGeom prst="rect">
              <a:avLst/>
            </a:prstGeom>
          </p:spPr>
          <p:txBody>
            <a:bodyPr lIns="60960" tIns="60960" rIns="60960" bIns="60960" rtlCol="0" anchor="ctr"/>
            <a:lstStyle/>
            <a:p>
              <a:pPr marL="0" marR="0" lvl="0" indent="0" algn="ctr" defTabSz="914400" rtl="0" eaLnBrk="1" fontAlgn="auto" latinLnBrk="0" hangingPunct="1">
                <a:lnSpc>
                  <a:spcPts val="2688"/>
                </a:lnSpc>
                <a:spcBef>
                  <a:spcPct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5" name="Group 5"/>
          <p:cNvGrpSpPr/>
          <p:nvPr/>
        </p:nvGrpSpPr>
        <p:grpSpPr>
          <a:xfrm rot="2700000">
            <a:off x="12532852" y="-2048638"/>
            <a:ext cx="6393015" cy="3539992"/>
            <a:chOff x="0" y="0"/>
            <a:chExt cx="1683757" cy="932344"/>
          </a:xfrm>
        </p:grpSpPr>
        <p:sp>
          <p:nvSpPr>
            <p:cNvPr id="6" name="Freeform 6"/>
            <p:cNvSpPr/>
            <p:nvPr/>
          </p:nvSpPr>
          <p:spPr>
            <a:xfrm>
              <a:off x="0" y="0"/>
              <a:ext cx="1683757" cy="932344"/>
            </a:xfrm>
            <a:custGeom>
              <a:avLst/>
              <a:gdLst/>
              <a:ahLst/>
              <a:cxnLst/>
              <a:rect l="l" t="t" r="r" b="b"/>
              <a:pathLst>
                <a:path w="1683757" h="932344">
                  <a:moveTo>
                    <a:pt x="0" y="0"/>
                  </a:moveTo>
                  <a:lnTo>
                    <a:pt x="1683757" y="0"/>
                  </a:lnTo>
                  <a:lnTo>
                    <a:pt x="1683757" y="932344"/>
                  </a:lnTo>
                  <a:lnTo>
                    <a:pt x="0" y="932344"/>
                  </a:lnTo>
                  <a:close/>
                </a:path>
              </a:pathLst>
            </a:custGeom>
            <a:solidFill>
              <a:srgbClr val="32245E">
                <a:alpha val="80000"/>
              </a:srgbClr>
            </a:solidFill>
          </p:spPr>
        </p:sp>
        <p:sp>
          <p:nvSpPr>
            <p:cNvPr id="7" name="TextBox 7"/>
            <p:cNvSpPr txBox="1"/>
            <p:nvPr/>
          </p:nvSpPr>
          <p:spPr>
            <a:xfrm>
              <a:off x="0" y="-38100"/>
              <a:ext cx="812800" cy="850900"/>
            </a:xfrm>
            <a:prstGeom prst="rect">
              <a:avLst/>
            </a:prstGeom>
          </p:spPr>
          <p:txBody>
            <a:bodyPr lIns="60960" tIns="60960" rIns="60960" bIns="60960" rtlCol="0" anchor="ctr"/>
            <a:lstStyle/>
            <a:p>
              <a:pPr marL="0" marR="0" lvl="0" indent="0" algn="ctr" defTabSz="914400" rtl="0" eaLnBrk="1" fontAlgn="auto" latinLnBrk="0" hangingPunct="1">
                <a:lnSpc>
                  <a:spcPts val="2688"/>
                </a:lnSpc>
                <a:spcBef>
                  <a:spcPct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1" name="Group 11"/>
          <p:cNvGrpSpPr/>
          <p:nvPr/>
        </p:nvGrpSpPr>
        <p:grpSpPr>
          <a:xfrm rot="2700000">
            <a:off x="-4293603" y="7142430"/>
            <a:ext cx="11836007" cy="5336891"/>
            <a:chOff x="0" y="0"/>
            <a:chExt cx="3117302" cy="1405601"/>
          </a:xfrm>
        </p:grpSpPr>
        <p:sp>
          <p:nvSpPr>
            <p:cNvPr id="12" name="Freeform 12"/>
            <p:cNvSpPr/>
            <p:nvPr/>
          </p:nvSpPr>
          <p:spPr>
            <a:xfrm>
              <a:off x="0" y="0"/>
              <a:ext cx="3117302" cy="1405601"/>
            </a:xfrm>
            <a:custGeom>
              <a:avLst/>
              <a:gdLst/>
              <a:ahLst/>
              <a:cxnLst/>
              <a:rect l="l" t="t" r="r" b="b"/>
              <a:pathLst>
                <a:path w="3117302" h="1405601">
                  <a:moveTo>
                    <a:pt x="0" y="0"/>
                  </a:moveTo>
                  <a:lnTo>
                    <a:pt x="3117302" y="0"/>
                  </a:lnTo>
                  <a:lnTo>
                    <a:pt x="3117302" y="1405601"/>
                  </a:lnTo>
                  <a:lnTo>
                    <a:pt x="0" y="1405601"/>
                  </a:lnTo>
                  <a:close/>
                </a:path>
              </a:pathLst>
            </a:custGeom>
            <a:solidFill>
              <a:srgbClr val="EFEFEF">
                <a:alpha val="80000"/>
              </a:srgbClr>
            </a:solidFill>
          </p:spPr>
        </p:sp>
        <p:sp>
          <p:nvSpPr>
            <p:cNvPr id="13" name="TextBox 13"/>
            <p:cNvSpPr txBox="1"/>
            <p:nvPr/>
          </p:nvSpPr>
          <p:spPr>
            <a:xfrm>
              <a:off x="0" y="-38100"/>
              <a:ext cx="812800" cy="850900"/>
            </a:xfrm>
            <a:prstGeom prst="rect">
              <a:avLst/>
            </a:prstGeom>
          </p:spPr>
          <p:txBody>
            <a:bodyPr lIns="60960" tIns="60960" rIns="60960" bIns="60960" rtlCol="0" anchor="ctr"/>
            <a:lstStyle/>
            <a:p>
              <a:pPr marL="0" marR="0" lvl="0" indent="0" algn="ctr" defTabSz="914400" rtl="0" eaLnBrk="1" fontAlgn="auto" latinLnBrk="0" hangingPunct="1">
                <a:lnSpc>
                  <a:spcPts val="2688"/>
                </a:lnSpc>
                <a:spcBef>
                  <a:spcPct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8" name="Group 8"/>
          <p:cNvGrpSpPr/>
          <p:nvPr/>
        </p:nvGrpSpPr>
        <p:grpSpPr>
          <a:xfrm rot="2700000">
            <a:off x="3668687" y="-4177133"/>
            <a:ext cx="11146879" cy="13912234"/>
            <a:chOff x="-130443" y="-38100"/>
            <a:chExt cx="2436357" cy="3040777"/>
          </a:xfrm>
        </p:grpSpPr>
        <p:sp>
          <p:nvSpPr>
            <p:cNvPr id="9" name="Freeform 9"/>
            <p:cNvSpPr/>
            <p:nvPr/>
          </p:nvSpPr>
          <p:spPr>
            <a:xfrm>
              <a:off x="-130443" y="577047"/>
              <a:ext cx="2436357" cy="2425630"/>
            </a:xfrm>
            <a:custGeom>
              <a:avLst/>
              <a:gdLst/>
              <a:ahLst/>
              <a:cxnLst/>
              <a:rect l="l" t="t" r="r" b="b"/>
              <a:pathLst>
                <a:path w="2436357" h="2425630">
                  <a:moveTo>
                    <a:pt x="0" y="0"/>
                  </a:moveTo>
                  <a:lnTo>
                    <a:pt x="2436357" y="0"/>
                  </a:lnTo>
                  <a:lnTo>
                    <a:pt x="2436357" y="2425630"/>
                  </a:lnTo>
                  <a:lnTo>
                    <a:pt x="0" y="2425630"/>
                  </a:lnTo>
                  <a:close/>
                </a:path>
              </a:pathLst>
            </a:custGeom>
            <a:solidFill>
              <a:srgbClr val="000000">
                <a:alpha val="0"/>
              </a:srgbClr>
            </a:solidFill>
            <a:ln w="161925">
              <a:solidFill>
                <a:srgbClr val="EFEFEF">
                  <a:alpha val="80000"/>
                </a:srgbClr>
              </a:solidFill>
            </a:ln>
          </p:spPr>
        </p:sp>
        <p:sp>
          <p:nvSpPr>
            <p:cNvPr id="10" name="TextBox 10"/>
            <p:cNvSpPr txBox="1"/>
            <p:nvPr/>
          </p:nvSpPr>
          <p:spPr>
            <a:xfrm>
              <a:off x="0" y="-38100"/>
              <a:ext cx="812800" cy="850900"/>
            </a:xfrm>
            <a:prstGeom prst="rect">
              <a:avLst/>
            </a:prstGeom>
          </p:spPr>
          <p:txBody>
            <a:bodyPr lIns="60960" tIns="60960" rIns="60960" bIns="60960" rtlCol="0" anchor="ctr"/>
            <a:lstStyle/>
            <a:p>
              <a:pPr marL="0" marR="0" lvl="0" indent="0" algn="ctr" defTabSz="914400" rtl="0" eaLnBrk="1" fontAlgn="auto" latinLnBrk="0" hangingPunct="1">
                <a:lnSpc>
                  <a:spcPts val="2688"/>
                </a:lnSpc>
                <a:spcBef>
                  <a:spcPct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4" name="Group 14"/>
          <p:cNvGrpSpPr/>
          <p:nvPr/>
        </p:nvGrpSpPr>
        <p:grpSpPr>
          <a:xfrm rot="2700000">
            <a:off x="-1210112" y="-2867552"/>
            <a:ext cx="2678793" cy="5735104"/>
            <a:chOff x="0" y="0"/>
            <a:chExt cx="705526" cy="1510480"/>
          </a:xfrm>
        </p:grpSpPr>
        <p:sp>
          <p:nvSpPr>
            <p:cNvPr id="15" name="Freeform 15"/>
            <p:cNvSpPr/>
            <p:nvPr/>
          </p:nvSpPr>
          <p:spPr>
            <a:xfrm>
              <a:off x="0" y="0"/>
              <a:ext cx="705526" cy="1510480"/>
            </a:xfrm>
            <a:custGeom>
              <a:avLst/>
              <a:gdLst/>
              <a:ahLst/>
              <a:cxnLst/>
              <a:rect l="l" t="t" r="r" b="b"/>
              <a:pathLst>
                <a:path w="705526" h="1510480">
                  <a:moveTo>
                    <a:pt x="0" y="0"/>
                  </a:moveTo>
                  <a:lnTo>
                    <a:pt x="705526" y="0"/>
                  </a:lnTo>
                  <a:lnTo>
                    <a:pt x="705526" y="1510480"/>
                  </a:lnTo>
                  <a:lnTo>
                    <a:pt x="0" y="1510480"/>
                  </a:lnTo>
                  <a:close/>
                </a:path>
              </a:pathLst>
            </a:custGeom>
            <a:solidFill>
              <a:srgbClr val="EFEFEF">
                <a:alpha val="80000"/>
              </a:srgbClr>
            </a:solidFill>
          </p:spPr>
        </p:sp>
        <p:sp>
          <p:nvSpPr>
            <p:cNvPr id="16" name="TextBox 16"/>
            <p:cNvSpPr txBox="1"/>
            <p:nvPr/>
          </p:nvSpPr>
          <p:spPr>
            <a:xfrm>
              <a:off x="0" y="-38100"/>
              <a:ext cx="812800" cy="850900"/>
            </a:xfrm>
            <a:prstGeom prst="rect">
              <a:avLst/>
            </a:prstGeom>
          </p:spPr>
          <p:txBody>
            <a:bodyPr lIns="60960" tIns="60960" rIns="60960" bIns="60960" rtlCol="0" anchor="ctr"/>
            <a:lstStyle/>
            <a:p>
              <a:pPr marL="0" marR="0" lvl="0" indent="0" algn="ctr" defTabSz="914400" rtl="0" eaLnBrk="1" fontAlgn="auto" latinLnBrk="0" hangingPunct="1">
                <a:lnSpc>
                  <a:spcPts val="2688"/>
                </a:lnSpc>
                <a:spcBef>
                  <a:spcPct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7" name="Group 17"/>
          <p:cNvGrpSpPr/>
          <p:nvPr/>
        </p:nvGrpSpPr>
        <p:grpSpPr>
          <a:xfrm rot="2700000">
            <a:off x="9871348" y="8115287"/>
            <a:ext cx="1186133" cy="1201968"/>
            <a:chOff x="0" y="0"/>
            <a:chExt cx="312397" cy="316568"/>
          </a:xfrm>
        </p:grpSpPr>
        <p:sp>
          <p:nvSpPr>
            <p:cNvPr id="18" name="Freeform 18"/>
            <p:cNvSpPr/>
            <p:nvPr/>
          </p:nvSpPr>
          <p:spPr>
            <a:xfrm>
              <a:off x="0" y="0"/>
              <a:ext cx="312397" cy="316568"/>
            </a:xfrm>
            <a:custGeom>
              <a:avLst/>
              <a:gdLst/>
              <a:ahLst/>
              <a:cxnLst/>
              <a:rect l="l" t="t" r="r" b="b"/>
              <a:pathLst>
                <a:path w="312397" h="316568">
                  <a:moveTo>
                    <a:pt x="0" y="0"/>
                  </a:moveTo>
                  <a:lnTo>
                    <a:pt x="312397" y="0"/>
                  </a:lnTo>
                  <a:lnTo>
                    <a:pt x="312397" y="316568"/>
                  </a:lnTo>
                  <a:lnTo>
                    <a:pt x="0" y="316568"/>
                  </a:lnTo>
                  <a:close/>
                </a:path>
              </a:pathLst>
            </a:custGeom>
            <a:solidFill>
              <a:srgbClr val="32245E">
                <a:alpha val="80000"/>
              </a:srgbClr>
            </a:solidFill>
          </p:spPr>
        </p:sp>
        <p:sp>
          <p:nvSpPr>
            <p:cNvPr id="19" name="TextBox 19"/>
            <p:cNvSpPr txBox="1"/>
            <p:nvPr/>
          </p:nvSpPr>
          <p:spPr>
            <a:xfrm>
              <a:off x="0" y="-28575"/>
              <a:ext cx="812800" cy="841375"/>
            </a:xfrm>
            <a:prstGeom prst="rect">
              <a:avLst/>
            </a:prstGeom>
          </p:spPr>
          <p:txBody>
            <a:bodyPr lIns="60960" tIns="60960" rIns="60960" bIns="60960" rtlCol="0" anchor="ctr"/>
            <a:lstStyle/>
            <a:p>
              <a:pPr marL="0" marR="0" lvl="0" indent="0" algn="ctr" defTabSz="914400" rtl="0" eaLnBrk="1" fontAlgn="auto" latinLnBrk="0" hangingPunct="1">
                <a:lnSpc>
                  <a:spcPts val="2520"/>
                </a:lnSpc>
                <a:spcBef>
                  <a:spcPct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pic>
        <p:nvPicPr>
          <p:cNvPr id="20" name="Picture 20"/>
          <p:cNvPicPr>
            <a:picLocks noChangeAspect="1"/>
          </p:cNvPicPr>
          <p:nvPr/>
        </p:nvPicPr>
        <p:blipFill>
          <a:blip r:embed="rId5" cstate="print">
            <a:alphaModFix amt="60000"/>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rot="2700000">
            <a:off x="8932663" y="8980065"/>
            <a:ext cx="1270339" cy="1265576"/>
          </a:xfrm>
          <a:prstGeom prst="rect">
            <a:avLst/>
          </a:prstGeom>
        </p:spPr>
      </p:pic>
      <p:pic>
        <p:nvPicPr>
          <p:cNvPr id="21" name="Picture 21"/>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p:blipFill>
        <p:spPr>
          <a:xfrm rot="2700000">
            <a:off x="15813116" y="7737061"/>
            <a:ext cx="1604803" cy="1598785"/>
          </a:xfrm>
          <a:prstGeom prst="rect">
            <a:avLst/>
          </a:prstGeom>
        </p:spPr>
      </p:pic>
      <p:sp>
        <p:nvSpPr>
          <p:cNvPr id="22" name="TextBox 22"/>
          <p:cNvSpPr txBox="1"/>
          <p:nvPr/>
        </p:nvSpPr>
        <p:spPr>
          <a:xfrm rot="2700000">
            <a:off x="13668563" y="1196155"/>
            <a:ext cx="3972094" cy="738102"/>
          </a:xfrm>
          <a:prstGeom prst="rect">
            <a:avLst/>
          </a:prstGeom>
        </p:spPr>
        <p:txBody>
          <a:bodyPr lIns="0" tIns="0" rIns="0" bIns="0" rtlCol="0" anchor="t">
            <a:spAutoFit/>
          </a:bodyPr>
          <a:lstStyle/>
          <a:p>
            <a:pPr marL="0" marR="0" lvl="0" indent="0" algn="ctr" defTabSz="914400" rtl="0" eaLnBrk="1" fontAlgn="auto" latinLnBrk="0" hangingPunct="1">
              <a:lnSpc>
                <a:spcPts val="6042"/>
              </a:lnSpc>
              <a:spcBef>
                <a:spcPts val="0"/>
              </a:spcBef>
              <a:spcAft>
                <a:spcPts val="0"/>
              </a:spcAft>
              <a:buClrTx/>
              <a:buSzTx/>
              <a:buFontTx/>
              <a:buNone/>
              <a:tabLst/>
              <a:defRPr/>
            </a:pPr>
            <a:r>
              <a:rPr kumimoji="0" lang="en-US" sz="4315" b="0" i="0" u="none" strike="noStrike" kern="1200" cap="none" spc="0" normalizeH="0" baseline="0" noProof="0">
                <a:ln>
                  <a:noFill/>
                </a:ln>
                <a:solidFill>
                  <a:srgbClr val="FFFFFF"/>
                </a:solidFill>
                <a:effectLst/>
                <a:uLnTx/>
                <a:uFillTx/>
                <a:latin typeface="Montserrat Extra-Bold"/>
                <a:ea typeface="+mn-ea"/>
                <a:cs typeface="+mn-cs"/>
              </a:rPr>
              <a:t>FINANCE</a:t>
            </a:r>
          </a:p>
        </p:txBody>
      </p:sp>
      <p:pic>
        <p:nvPicPr>
          <p:cNvPr id="23" name="Picture 23"/>
          <p:cNvPicPr>
            <a:picLocks noChangeAspect="1"/>
          </p:cNvPicPr>
          <p:nvPr/>
        </p:nvPicPr>
        <p:blipFill>
          <a:blip r:embed="rId9"/>
          <a:srcRect/>
          <a:stretch>
            <a:fillRect/>
          </a:stretch>
        </p:blipFill>
        <p:spPr>
          <a:xfrm>
            <a:off x="398578" y="8852487"/>
            <a:ext cx="2744232" cy="1018796"/>
          </a:xfrm>
          <a:prstGeom prst="rect">
            <a:avLst/>
          </a:prstGeom>
        </p:spPr>
      </p:pic>
      <p:grpSp>
        <p:nvGrpSpPr>
          <p:cNvPr id="30" name="Group 29">
            <a:extLst>
              <a:ext uri="{FF2B5EF4-FFF2-40B4-BE49-F238E27FC236}">
                <a16:creationId xmlns:a16="http://schemas.microsoft.com/office/drawing/2014/main" id="{F0BECBF8-9332-26D2-EB1F-F9B434FC3B46}"/>
              </a:ext>
            </a:extLst>
          </p:cNvPr>
          <p:cNvGrpSpPr/>
          <p:nvPr/>
        </p:nvGrpSpPr>
        <p:grpSpPr>
          <a:xfrm>
            <a:off x="4715413" y="3447755"/>
            <a:ext cx="4589920" cy="4692137"/>
            <a:chOff x="3139630" y="2386965"/>
            <a:chExt cx="2917401" cy="2917401"/>
          </a:xfrm>
          <a:solidFill>
            <a:srgbClr val="5B507E"/>
          </a:solidFill>
        </p:grpSpPr>
        <p:sp>
          <p:nvSpPr>
            <p:cNvPr id="40" name="Shape 39">
              <a:extLst>
                <a:ext uri="{FF2B5EF4-FFF2-40B4-BE49-F238E27FC236}">
                  <a16:creationId xmlns:a16="http://schemas.microsoft.com/office/drawing/2014/main" id="{139CD081-9DB4-5A67-1181-5BF42C61E6D9}"/>
                </a:ext>
              </a:extLst>
            </p:cNvPr>
            <p:cNvSpPr/>
            <p:nvPr/>
          </p:nvSpPr>
          <p:spPr>
            <a:xfrm>
              <a:off x="3139630" y="2386965"/>
              <a:ext cx="2917401" cy="2917401"/>
            </a:xfrm>
            <a:prstGeom prst="gear9">
              <a:avLst/>
            </a:prstGeom>
            <a:grpFill/>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41" name="Shape 4">
              <a:extLst>
                <a:ext uri="{FF2B5EF4-FFF2-40B4-BE49-F238E27FC236}">
                  <a16:creationId xmlns:a16="http://schemas.microsoft.com/office/drawing/2014/main" id="{1A72C057-234D-1B32-AF2A-FA389E854344}"/>
                </a:ext>
              </a:extLst>
            </p:cNvPr>
            <p:cNvSpPr txBox="1"/>
            <p:nvPr/>
          </p:nvSpPr>
          <p:spPr>
            <a:xfrm>
              <a:off x="3713943" y="3188702"/>
              <a:ext cx="1855207" cy="1499605"/>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2800" kern="1200" dirty="0">
                  <a:solidFill>
                    <a:srgbClr val="FFFFFF"/>
                  </a:solidFill>
                  <a:latin typeface="Planer" panose="020B0604020202020204" charset="0"/>
                </a:rPr>
                <a:t>Would an additional qualification allow you to earn more money?</a:t>
              </a:r>
            </a:p>
          </p:txBody>
        </p:sp>
      </p:grpSp>
      <p:grpSp>
        <p:nvGrpSpPr>
          <p:cNvPr id="31" name="Group 30">
            <a:extLst>
              <a:ext uri="{FF2B5EF4-FFF2-40B4-BE49-F238E27FC236}">
                <a16:creationId xmlns:a16="http://schemas.microsoft.com/office/drawing/2014/main" id="{F8CE2378-091C-C802-0FC4-BF865ADF03FE}"/>
              </a:ext>
            </a:extLst>
          </p:cNvPr>
          <p:cNvGrpSpPr/>
          <p:nvPr/>
        </p:nvGrpSpPr>
        <p:grpSpPr>
          <a:xfrm>
            <a:off x="2577932" y="3508104"/>
            <a:ext cx="3338124" cy="3412463"/>
            <a:chOff x="1442232" y="1697397"/>
            <a:chExt cx="2121746" cy="2121746"/>
          </a:xfrm>
          <a:solidFill>
            <a:srgbClr val="002554"/>
          </a:solidFill>
        </p:grpSpPr>
        <p:sp>
          <p:nvSpPr>
            <p:cNvPr id="38" name="Shape 37">
              <a:extLst>
                <a:ext uri="{FF2B5EF4-FFF2-40B4-BE49-F238E27FC236}">
                  <a16:creationId xmlns:a16="http://schemas.microsoft.com/office/drawing/2014/main" id="{08832CA8-198A-26B6-F187-AC096D23EC04}"/>
                </a:ext>
              </a:extLst>
            </p:cNvPr>
            <p:cNvSpPr/>
            <p:nvPr/>
          </p:nvSpPr>
          <p:spPr>
            <a:xfrm>
              <a:off x="1442232" y="1697397"/>
              <a:ext cx="2121746" cy="2121746"/>
            </a:xfrm>
            <a:prstGeom prst="gear6">
              <a:avLst/>
            </a:prstGeom>
            <a:grpFill/>
          </p:spPr>
          <p:style>
            <a:lnRef idx="2">
              <a:schemeClr val="lt1">
                <a:hueOff val="0"/>
                <a:satOff val="0"/>
                <a:lumOff val="0"/>
                <a:alphaOff val="0"/>
              </a:schemeClr>
            </a:lnRef>
            <a:fillRef idx="1">
              <a:schemeClr val="accent4">
                <a:hueOff val="-2232385"/>
                <a:satOff val="13449"/>
                <a:lumOff val="1078"/>
                <a:alphaOff val="0"/>
              </a:schemeClr>
            </a:fillRef>
            <a:effectRef idx="0">
              <a:schemeClr val="accent4">
                <a:hueOff val="-2232385"/>
                <a:satOff val="13449"/>
                <a:lumOff val="1078"/>
                <a:alphaOff val="0"/>
              </a:schemeClr>
            </a:effectRef>
            <a:fontRef idx="minor">
              <a:schemeClr val="lt1"/>
            </a:fontRef>
          </p:style>
        </p:sp>
        <p:sp>
          <p:nvSpPr>
            <p:cNvPr id="39" name="Shape 6">
              <a:extLst>
                <a:ext uri="{FF2B5EF4-FFF2-40B4-BE49-F238E27FC236}">
                  <a16:creationId xmlns:a16="http://schemas.microsoft.com/office/drawing/2014/main" id="{FAD1F224-1511-7515-77F2-B40BCAB15B03}"/>
                </a:ext>
              </a:extLst>
            </p:cNvPr>
            <p:cNvSpPr txBox="1"/>
            <p:nvPr/>
          </p:nvSpPr>
          <p:spPr>
            <a:xfrm>
              <a:off x="1976388" y="2234781"/>
              <a:ext cx="1166960" cy="1046978"/>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2800" kern="1200" dirty="0">
                  <a:solidFill>
                    <a:srgbClr val="FFFFFF"/>
                  </a:solidFill>
                  <a:latin typeface="Planer" panose="020B0604020202020204" charset="0"/>
                </a:rPr>
                <a:t>Did life turn out as you expected?</a:t>
              </a:r>
            </a:p>
          </p:txBody>
        </p:sp>
      </p:grpSp>
      <p:grpSp>
        <p:nvGrpSpPr>
          <p:cNvPr id="32" name="Group 31">
            <a:extLst>
              <a:ext uri="{FF2B5EF4-FFF2-40B4-BE49-F238E27FC236}">
                <a16:creationId xmlns:a16="http://schemas.microsoft.com/office/drawing/2014/main" id="{BAB869B6-B27F-E690-95B1-ADB09A48C0FE}"/>
              </a:ext>
            </a:extLst>
          </p:cNvPr>
          <p:cNvGrpSpPr/>
          <p:nvPr/>
        </p:nvGrpSpPr>
        <p:grpSpPr>
          <a:xfrm>
            <a:off x="3900101" y="1615345"/>
            <a:ext cx="3270680" cy="3343517"/>
            <a:chOff x="2630627" y="233608"/>
            <a:chExt cx="2078878" cy="2078878"/>
          </a:xfrm>
        </p:grpSpPr>
        <p:sp>
          <p:nvSpPr>
            <p:cNvPr id="36" name="Shape 35">
              <a:extLst>
                <a:ext uri="{FF2B5EF4-FFF2-40B4-BE49-F238E27FC236}">
                  <a16:creationId xmlns:a16="http://schemas.microsoft.com/office/drawing/2014/main" id="{CAEE334B-3B77-F235-BA6A-7D198184ED90}"/>
                </a:ext>
              </a:extLst>
            </p:cNvPr>
            <p:cNvSpPr/>
            <p:nvPr/>
          </p:nvSpPr>
          <p:spPr>
            <a:xfrm rot="20700000">
              <a:off x="2630627" y="233608"/>
              <a:ext cx="2078878" cy="2078878"/>
            </a:xfrm>
            <a:prstGeom prst="gear6">
              <a:avLst/>
            </a:prstGeom>
          </p:spPr>
          <p:style>
            <a:lnRef idx="2">
              <a:schemeClr val="lt1">
                <a:hueOff val="0"/>
                <a:satOff val="0"/>
                <a:lumOff val="0"/>
                <a:alphaOff val="0"/>
              </a:schemeClr>
            </a:lnRef>
            <a:fillRef idx="1">
              <a:schemeClr val="accent4">
                <a:hueOff val="-4464770"/>
                <a:satOff val="26899"/>
                <a:lumOff val="2156"/>
                <a:alphaOff val="0"/>
              </a:schemeClr>
            </a:fillRef>
            <a:effectRef idx="0">
              <a:schemeClr val="accent4">
                <a:hueOff val="-4464770"/>
                <a:satOff val="26899"/>
                <a:lumOff val="2156"/>
                <a:alphaOff val="0"/>
              </a:schemeClr>
            </a:effectRef>
            <a:fontRef idx="minor">
              <a:schemeClr val="lt1"/>
            </a:fontRef>
          </p:style>
        </p:sp>
        <p:sp>
          <p:nvSpPr>
            <p:cNvPr id="37" name="Shape 8">
              <a:extLst>
                <a:ext uri="{FF2B5EF4-FFF2-40B4-BE49-F238E27FC236}">
                  <a16:creationId xmlns:a16="http://schemas.microsoft.com/office/drawing/2014/main" id="{8225A23F-E166-4094-5B75-11B47FD53C74}"/>
                </a:ext>
              </a:extLst>
            </p:cNvPr>
            <p:cNvSpPr txBox="1"/>
            <p:nvPr/>
          </p:nvSpPr>
          <p:spPr>
            <a:xfrm>
              <a:off x="3086586" y="689567"/>
              <a:ext cx="1166960" cy="1166960"/>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2800" kern="1200" dirty="0">
                  <a:solidFill>
                    <a:srgbClr val="FFFFFF"/>
                  </a:solidFill>
                  <a:latin typeface="Planer" panose="020B0604020202020204" charset="0"/>
                </a:rPr>
                <a:t>Did you manage to save any money?</a:t>
              </a:r>
            </a:p>
          </p:txBody>
        </p:sp>
      </p:grpSp>
      <p:sp>
        <p:nvSpPr>
          <p:cNvPr id="33" name="Arrow: Circular 32">
            <a:extLst>
              <a:ext uri="{FF2B5EF4-FFF2-40B4-BE49-F238E27FC236}">
                <a16:creationId xmlns:a16="http://schemas.microsoft.com/office/drawing/2014/main" id="{6196C343-51E8-614B-EC72-7BB0E10A843E}"/>
              </a:ext>
            </a:extLst>
          </p:cNvPr>
          <p:cNvSpPr/>
          <p:nvPr/>
        </p:nvSpPr>
        <p:spPr>
          <a:xfrm>
            <a:off x="4102954" y="2865302"/>
            <a:ext cx="5875099" cy="6005936"/>
          </a:xfrm>
          <a:prstGeom prst="circularArrow">
            <a:avLst>
              <a:gd name="adj1" fmla="val 4688"/>
              <a:gd name="adj2" fmla="val 299029"/>
              <a:gd name="adj3" fmla="val 2537547"/>
              <a:gd name="adj4" fmla="val 15815963"/>
              <a:gd name="adj5" fmla="val 5469"/>
            </a:avLst>
          </a:prstGeom>
          <a:solidFill>
            <a:srgbClr val="5B507E"/>
          </a:solidFill>
        </p:spPr>
        <p:style>
          <a:lnRef idx="0">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sp>
      <p:sp>
        <p:nvSpPr>
          <p:cNvPr id="34" name="Shape 33">
            <a:extLst>
              <a:ext uri="{FF2B5EF4-FFF2-40B4-BE49-F238E27FC236}">
                <a16:creationId xmlns:a16="http://schemas.microsoft.com/office/drawing/2014/main" id="{F2C1C0CE-6D6A-F889-397C-F3B2C0CF07F8}"/>
              </a:ext>
            </a:extLst>
          </p:cNvPr>
          <p:cNvSpPr/>
          <p:nvPr/>
        </p:nvSpPr>
        <p:spPr>
          <a:xfrm rot="20856543">
            <a:off x="1929878" y="2938840"/>
            <a:ext cx="4268626" cy="4363687"/>
          </a:xfrm>
          <a:prstGeom prst="leftCircularArrow">
            <a:avLst>
              <a:gd name="adj1" fmla="val 6452"/>
              <a:gd name="adj2" fmla="val 429999"/>
              <a:gd name="adj3" fmla="val 10489124"/>
              <a:gd name="adj4" fmla="val 14837806"/>
              <a:gd name="adj5" fmla="val 7527"/>
            </a:avLst>
          </a:prstGeom>
          <a:solidFill>
            <a:srgbClr val="002554"/>
          </a:solidFill>
        </p:spPr>
        <p:style>
          <a:lnRef idx="0">
            <a:schemeClr val="lt1">
              <a:hueOff val="0"/>
              <a:satOff val="0"/>
              <a:lumOff val="0"/>
              <a:alphaOff val="0"/>
            </a:schemeClr>
          </a:lnRef>
          <a:fillRef idx="1">
            <a:schemeClr val="accent4">
              <a:hueOff val="-2232385"/>
              <a:satOff val="13449"/>
              <a:lumOff val="1078"/>
              <a:alphaOff val="0"/>
            </a:schemeClr>
          </a:fillRef>
          <a:effectRef idx="0">
            <a:schemeClr val="accent4">
              <a:hueOff val="-2232385"/>
              <a:satOff val="13449"/>
              <a:lumOff val="1078"/>
              <a:alphaOff val="0"/>
            </a:schemeClr>
          </a:effectRef>
          <a:fontRef idx="minor">
            <a:schemeClr val="lt1"/>
          </a:fontRef>
        </p:style>
      </p:sp>
      <p:sp>
        <p:nvSpPr>
          <p:cNvPr id="35" name="Arrow: Circular 34">
            <a:extLst>
              <a:ext uri="{FF2B5EF4-FFF2-40B4-BE49-F238E27FC236}">
                <a16:creationId xmlns:a16="http://schemas.microsoft.com/office/drawing/2014/main" id="{BCAD065D-2481-06D6-11B7-1ED039488F1C}"/>
              </a:ext>
            </a:extLst>
          </p:cNvPr>
          <p:cNvSpPr/>
          <p:nvPr/>
        </p:nvSpPr>
        <p:spPr>
          <a:xfrm rot="1646086">
            <a:off x="3032650" y="988375"/>
            <a:ext cx="4717037" cy="4704934"/>
          </a:xfrm>
          <a:prstGeom prst="circularArrow">
            <a:avLst>
              <a:gd name="adj1" fmla="val 5984"/>
              <a:gd name="adj2" fmla="val 394124"/>
              <a:gd name="adj3" fmla="val 13313824"/>
              <a:gd name="adj4" fmla="val 10508221"/>
              <a:gd name="adj5" fmla="val 6981"/>
            </a:avLst>
          </a:prstGeom>
        </p:spPr>
        <p:style>
          <a:lnRef idx="0">
            <a:schemeClr val="lt1">
              <a:hueOff val="0"/>
              <a:satOff val="0"/>
              <a:lumOff val="0"/>
              <a:alphaOff val="0"/>
            </a:schemeClr>
          </a:lnRef>
          <a:fillRef idx="1">
            <a:schemeClr val="accent4">
              <a:hueOff val="-4464770"/>
              <a:satOff val="26899"/>
              <a:lumOff val="2156"/>
              <a:alphaOff val="0"/>
            </a:schemeClr>
          </a:fillRef>
          <a:effectRef idx="0">
            <a:schemeClr val="accent4">
              <a:hueOff val="-4464770"/>
              <a:satOff val="26899"/>
              <a:lumOff val="2156"/>
              <a:alphaOff val="0"/>
            </a:schemeClr>
          </a:effectRef>
          <a:fontRef idx="minor">
            <a:schemeClr val="lt1"/>
          </a:fontRef>
        </p:style>
      </p:sp>
      <p:sp>
        <p:nvSpPr>
          <p:cNvPr id="42" name="TextBox 41">
            <a:extLst>
              <a:ext uri="{FF2B5EF4-FFF2-40B4-BE49-F238E27FC236}">
                <a16:creationId xmlns:a16="http://schemas.microsoft.com/office/drawing/2014/main" id="{7456DAC1-8AC8-47E4-ABC6-5ADCB0DF16C1}"/>
              </a:ext>
            </a:extLst>
          </p:cNvPr>
          <p:cNvSpPr txBox="1"/>
          <p:nvPr/>
        </p:nvSpPr>
        <p:spPr>
          <a:xfrm>
            <a:off x="2967072" y="372079"/>
            <a:ext cx="12353855" cy="1446550"/>
          </a:xfrm>
          <a:prstGeom prst="rect">
            <a:avLst/>
          </a:prstGeom>
          <a:noFill/>
        </p:spPr>
        <p:txBody>
          <a:bodyPr wrap="square" rtlCol="0">
            <a:spAutoFit/>
          </a:bodyPr>
          <a:lstStyle/>
          <a:p>
            <a:pPr algn="ctr"/>
            <a:r>
              <a:rPr lang="en-GB" sz="8800" b="1" dirty="0">
                <a:solidFill>
                  <a:srgbClr val="002554"/>
                </a:solidFill>
                <a:latin typeface="Planer" panose="020B0604020202020204" charset="0"/>
              </a:rPr>
              <a:t>Reflection…</a:t>
            </a:r>
          </a:p>
        </p:txBody>
      </p:sp>
    </p:spTree>
    <p:extLst>
      <p:ext uri="{BB962C8B-B14F-4D97-AF65-F5344CB8AC3E}">
        <p14:creationId xmlns:p14="http://schemas.microsoft.com/office/powerpoint/2010/main" val="65267805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5400000">
            <a:off x="3992890" y="-4008110"/>
            <a:ext cx="10287000" cy="18303221"/>
            <a:chOff x="0" y="0"/>
            <a:chExt cx="2709333" cy="4820601"/>
          </a:xfrm>
        </p:grpSpPr>
        <p:sp>
          <p:nvSpPr>
            <p:cNvPr id="3" name="Freeform 3"/>
            <p:cNvSpPr/>
            <p:nvPr/>
          </p:nvSpPr>
          <p:spPr>
            <a:xfrm>
              <a:off x="0" y="0"/>
              <a:ext cx="2709333" cy="4820601"/>
            </a:xfrm>
            <a:custGeom>
              <a:avLst/>
              <a:gdLst/>
              <a:ahLst/>
              <a:cxnLst/>
              <a:rect l="l" t="t" r="r" b="b"/>
              <a:pathLst>
                <a:path w="2709333" h="4820601">
                  <a:moveTo>
                    <a:pt x="0" y="0"/>
                  </a:moveTo>
                  <a:lnTo>
                    <a:pt x="2709333" y="0"/>
                  </a:lnTo>
                  <a:lnTo>
                    <a:pt x="2709333" y="4820601"/>
                  </a:lnTo>
                  <a:lnTo>
                    <a:pt x="0" y="4820601"/>
                  </a:lnTo>
                  <a:close/>
                </a:path>
              </a:pathLst>
            </a:custGeom>
            <a:solidFill>
              <a:srgbClr val="32245E">
                <a:alpha val="80000"/>
              </a:srgbClr>
            </a:solidFill>
          </p:spPr>
        </p:sp>
        <p:sp>
          <p:nvSpPr>
            <p:cNvPr id="4" name="TextBox 4"/>
            <p:cNvSpPr txBox="1"/>
            <p:nvPr/>
          </p:nvSpPr>
          <p:spPr>
            <a:xfrm>
              <a:off x="0" y="-38100"/>
              <a:ext cx="812800" cy="850900"/>
            </a:xfrm>
            <a:prstGeom prst="rect">
              <a:avLst/>
            </a:prstGeom>
          </p:spPr>
          <p:txBody>
            <a:bodyPr lIns="60960" tIns="60960" rIns="60960" bIns="60960" rtlCol="0" anchor="ctr"/>
            <a:lstStyle/>
            <a:p>
              <a:pPr algn="ctr">
                <a:lnSpc>
                  <a:spcPts val="2688"/>
                </a:lnSpc>
              </a:pPr>
              <a:endParaRPr/>
            </a:p>
            <a:p>
              <a:pPr algn="ctr">
                <a:lnSpc>
                  <a:spcPts val="2688"/>
                </a:lnSpc>
              </a:pPr>
              <a:endParaRPr/>
            </a:p>
            <a:p>
              <a:pPr algn="ctr">
                <a:lnSpc>
                  <a:spcPts val="2688"/>
                </a:lnSpc>
                <a:spcBef>
                  <a:spcPct val="0"/>
                </a:spcBef>
              </a:pPr>
              <a:endParaRPr/>
            </a:p>
          </p:txBody>
        </p:sp>
      </p:grpSp>
      <p:grpSp>
        <p:nvGrpSpPr>
          <p:cNvPr id="5" name="Group 5"/>
          <p:cNvGrpSpPr/>
          <p:nvPr/>
        </p:nvGrpSpPr>
        <p:grpSpPr>
          <a:xfrm>
            <a:off x="3602870" y="2487950"/>
            <a:ext cx="11082260" cy="5324485"/>
            <a:chOff x="0" y="0"/>
            <a:chExt cx="2742189" cy="1317488"/>
          </a:xfrm>
        </p:grpSpPr>
        <p:sp>
          <p:nvSpPr>
            <p:cNvPr id="6" name="Freeform 6"/>
            <p:cNvSpPr/>
            <p:nvPr/>
          </p:nvSpPr>
          <p:spPr>
            <a:xfrm>
              <a:off x="0" y="0"/>
              <a:ext cx="2742189" cy="1317488"/>
            </a:xfrm>
            <a:custGeom>
              <a:avLst/>
              <a:gdLst/>
              <a:ahLst/>
              <a:cxnLst/>
              <a:rect l="l" t="t" r="r" b="b"/>
              <a:pathLst>
                <a:path w="2742189" h="1317488">
                  <a:moveTo>
                    <a:pt x="2617729" y="1317488"/>
                  </a:moveTo>
                  <a:lnTo>
                    <a:pt x="124460" y="1317488"/>
                  </a:lnTo>
                  <a:cubicBezTo>
                    <a:pt x="55880" y="1317488"/>
                    <a:pt x="0" y="1261608"/>
                    <a:pt x="0" y="1193028"/>
                  </a:cubicBezTo>
                  <a:lnTo>
                    <a:pt x="0" y="124460"/>
                  </a:lnTo>
                  <a:cubicBezTo>
                    <a:pt x="0" y="55880"/>
                    <a:pt x="55880" y="0"/>
                    <a:pt x="124460" y="0"/>
                  </a:cubicBezTo>
                  <a:lnTo>
                    <a:pt x="2617729" y="0"/>
                  </a:lnTo>
                  <a:cubicBezTo>
                    <a:pt x="2686309" y="0"/>
                    <a:pt x="2742189" y="55880"/>
                    <a:pt x="2742189" y="124460"/>
                  </a:cubicBezTo>
                  <a:lnTo>
                    <a:pt x="2742189" y="1193028"/>
                  </a:lnTo>
                  <a:cubicBezTo>
                    <a:pt x="2742189" y="1261608"/>
                    <a:pt x="2686309" y="1317488"/>
                    <a:pt x="2617729" y="1317488"/>
                  </a:cubicBezTo>
                  <a:close/>
                </a:path>
              </a:pathLst>
            </a:custGeom>
            <a:solidFill>
              <a:srgbClr val="FFFFFF"/>
            </a:solidFill>
          </p:spPr>
        </p:sp>
      </p:grpSp>
      <p:pic>
        <p:nvPicPr>
          <p:cNvPr id="7" name="Picture 7"/>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2700000">
            <a:off x="-1526251" y="3850110"/>
            <a:ext cx="3556199" cy="3542864"/>
          </a:xfrm>
          <a:prstGeom prst="rect">
            <a:avLst/>
          </a:prstGeom>
        </p:spPr>
      </p:pic>
      <p:pic>
        <p:nvPicPr>
          <p:cNvPr id="8" name="Picture 8"/>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rot="2700000">
            <a:off x="16335018" y="3850110"/>
            <a:ext cx="3556199" cy="3542864"/>
          </a:xfrm>
          <a:prstGeom prst="rect">
            <a:avLst/>
          </a:prstGeom>
        </p:spPr>
      </p:pic>
      <p:pic>
        <p:nvPicPr>
          <p:cNvPr id="9" name="Picture 9"/>
          <p:cNvPicPr>
            <a:picLocks noChangeAspect="1"/>
          </p:cNvPicPr>
          <p:nvPr/>
        </p:nvPicPr>
        <p:blipFill>
          <a:blip r:embed="rId4"/>
          <a:srcRect/>
          <a:stretch>
            <a:fillRect/>
          </a:stretch>
        </p:blipFill>
        <p:spPr>
          <a:xfrm>
            <a:off x="398578" y="8852487"/>
            <a:ext cx="2744232" cy="1017365"/>
          </a:xfrm>
          <a:prstGeom prst="rect">
            <a:avLst/>
          </a:prstGeom>
        </p:spPr>
      </p:pic>
      <p:sp>
        <p:nvSpPr>
          <p:cNvPr id="10" name="TextBox 9">
            <a:extLst>
              <a:ext uri="{FF2B5EF4-FFF2-40B4-BE49-F238E27FC236}">
                <a16:creationId xmlns:a16="http://schemas.microsoft.com/office/drawing/2014/main" id="{4467C7E6-EC9A-8D65-8A3C-045CBE6D226D}"/>
              </a:ext>
            </a:extLst>
          </p:cNvPr>
          <p:cNvSpPr txBox="1"/>
          <p:nvPr/>
        </p:nvSpPr>
        <p:spPr>
          <a:xfrm>
            <a:off x="2967072" y="372079"/>
            <a:ext cx="12353855" cy="1446550"/>
          </a:xfrm>
          <a:prstGeom prst="rect">
            <a:avLst/>
          </a:prstGeom>
          <a:noFill/>
        </p:spPr>
        <p:txBody>
          <a:bodyPr wrap="square" rtlCol="0">
            <a:spAutoFit/>
          </a:bodyPr>
          <a:lstStyle/>
          <a:p>
            <a:pPr algn="ctr"/>
            <a:r>
              <a:rPr lang="en-GB" sz="8800" b="1" dirty="0">
                <a:solidFill>
                  <a:srgbClr val="FFFFFF"/>
                </a:solidFill>
                <a:latin typeface="Planer" panose="020B0604020202020204" charset="0"/>
              </a:rPr>
              <a:t>Remember…</a:t>
            </a:r>
          </a:p>
        </p:txBody>
      </p:sp>
      <p:sp>
        <p:nvSpPr>
          <p:cNvPr id="11" name="TextBox 10">
            <a:extLst>
              <a:ext uri="{FF2B5EF4-FFF2-40B4-BE49-F238E27FC236}">
                <a16:creationId xmlns:a16="http://schemas.microsoft.com/office/drawing/2014/main" id="{6F6E44F9-82A1-E7DF-763C-35D7E96B84DA}"/>
              </a:ext>
            </a:extLst>
          </p:cNvPr>
          <p:cNvSpPr txBox="1"/>
          <p:nvPr/>
        </p:nvSpPr>
        <p:spPr>
          <a:xfrm>
            <a:off x="3812279" y="3111644"/>
            <a:ext cx="10945182" cy="4154984"/>
          </a:xfrm>
          <a:prstGeom prst="rect">
            <a:avLst/>
          </a:prstGeom>
          <a:noFill/>
        </p:spPr>
        <p:txBody>
          <a:bodyPr wrap="square" rtlCol="0">
            <a:spAutoFit/>
          </a:bodyPr>
          <a:lstStyle/>
          <a:p>
            <a:pPr marL="457200" indent="-457200">
              <a:lnSpc>
                <a:spcPct val="150000"/>
              </a:lnSpc>
              <a:buFont typeface="Arial" panose="020B0604020202020204" pitchFamily="34" charset="0"/>
              <a:buChar char="•"/>
            </a:pPr>
            <a:r>
              <a:rPr lang="en-GB" sz="3600" dirty="0">
                <a:solidFill>
                  <a:srgbClr val="5B507E"/>
                </a:solidFill>
                <a:latin typeface="Planer" panose="020B0604020202020204" charset="0"/>
                <a:cs typeface="Arial Rounded MT Bold"/>
              </a:rPr>
              <a:t>Understand what skills the job requires.</a:t>
            </a:r>
          </a:p>
          <a:p>
            <a:pPr marL="457200" indent="-457200">
              <a:lnSpc>
                <a:spcPct val="150000"/>
              </a:lnSpc>
              <a:buFont typeface="Arial" panose="020B0604020202020204" pitchFamily="34" charset="0"/>
              <a:buChar char="•"/>
            </a:pPr>
            <a:r>
              <a:rPr lang="en-GB" sz="3600" dirty="0">
                <a:solidFill>
                  <a:srgbClr val="5B507E"/>
                </a:solidFill>
                <a:latin typeface="Planer" panose="020B0604020202020204" charset="0"/>
                <a:cs typeface="Arial Rounded MT Bold"/>
              </a:rPr>
              <a:t>Talk about your experiences and the skills you’ve used. </a:t>
            </a:r>
          </a:p>
          <a:p>
            <a:pPr marL="457200" indent="-457200">
              <a:lnSpc>
                <a:spcPct val="150000"/>
              </a:lnSpc>
              <a:buFont typeface="Arial" panose="020B0604020202020204" pitchFamily="34" charset="0"/>
              <a:buChar char="•"/>
            </a:pPr>
            <a:r>
              <a:rPr lang="en-GB" sz="3600" dirty="0">
                <a:solidFill>
                  <a:srgbClr val="5B507E"/>
                </a:solidFill>
                <a:latin typeface="Planer" panose="020B0604020202020204" charset="0"/>
                <a:cs typeface="Arial Rounded MT Bold"/>
              </a:rPr>
              <a:t>Budget and make sensible financial decisions.</a:t>
            </a:r>
          </a:p>
          <a:p>
            <a:pPr marL="457200" indent="-457200">
              <a:lnSpc>
                <a:spcPct val="150000"/>
              </a:lnSpc>
              <a:buFont typeface="Arial" panose="020B0604020202020204" pitchFamily="34" charset="0"/>
              <a:buChar char="•"/>
            </a:pPr>
            <a:r>
              <a:rPr lang="en-GB" sz="3600" dirty="0">
                <a:solidFill>
                  <a:srgbClr val="5B507E"/>
                </a:solidFill>
                <a:latin typeface="Planer" panose="020B0604020202020204" charset="0"/>
                <a:cs typeface="Arial Rounded MT Bold"/>
              </a:rPr>
              <a:t>Aim to save 10% each month for unexpected money costs.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1697911">
            <a:off x="8295840" y="-2207431"/>
            <a:ext cx="11873216" cy="19222489"/>
            <a:chOff x="0" y="0"/>
            <a:chExt cx="3015026" cy="4729144"/>
          </a:xfrm>
        </p:grpSpPr>
        <p:sp>
          <p:nvSpPr>
            <p:cNvPr id="3" name="Freeform 3"/>
            <p:cNvSpPr/>
            <p:nvPr/>
          </p:nvSpPr>
          <p:spPr>
            <a:xfrm>
              <a:off x="0" y="0"/>
              <a:ext cx="3015026" cy="4729144"/>
            </a:xfrm>
            <a:custGeom>
              <a:avLst/>
              <a:gdLst/>
              <a:ahLst/>
              <a:cxnLst/>
              <a:rect l="l" t="t" r="r" b="b"/>
              <a:pathLst>
                <a:path w="3015026" h="4729144">
                  <a:moveTo>
                    <a:pt x="0" y="0"/>
                  </a:moveTo>
                  <a:lnTo>
                    <a:pt x="3015026" y="0"/>
                  </a:lnTo>
                  <a:lnTo>
                    <a:pt x="3015026" y="4729144"/>
                  </a:lnTo>
                  <a:lnTo>
                    <a:pt x="0" y="4729144"/>
                  </a:lnTo>
                  <a:close/>
                </a:path>
              </a:pathLst>
            </a:custGeom>
            <a:solidFill>
              <a:srgbClr val="32245E">
                <a:alpha val="19608"/>
              </a:srgbClr>
            </a:solidFill>
          </p:spPr>
        </p:sp>
        <p:sp>
          <p:nvSpPr>
            <p:cNvPr id="4" name="TextBox 4"/>
            <p:cNvSpPr txBox="1"/>
            <p:nvPr/>
          </p:nvSpPr>
          <p:spPr>
            <a:xfrm>
              <a:off x="0" y="-38100"/>
              <a:ext cx="812800" cy="850900"/>
            </a:xfrm>
            <a:prstGeom prst="rect">
              <a:avLst/>
            </a:prstGeom>
          </p:spPr>
          <p:txBody>
            <a:bodyPr lIns="60960" tIns="60960" rIns="60960" bIns="60960" rtlCol="0" anchor="ctr"/>
            <a:lstStyle/>
            <a:p>
              <a:pPr marL="0" marR="0" lvl="0" indent="0" algn="ctr" defTabSz="914400" rtl="0" eaLnBrk="1" fontAlgn="auto" latinLnBrk="0" hangingPunct="1">
                <a:lnSpc>
                  <a:spcPts val="2688"/>
                </a:lnSpc>
                <a:spcBef>
                  <a:spcPct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pic>
        <p:nvPicPr>
          <p:cNvPr id="5" name="Picture 5"/>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2700000">
            <a:off x="15813116" y="7737061"/>
            <a:ext cx="1604803" cy="1598785"/>
          </a:xfrm>
          <a:prstGeom prst="rect">
            <a:avLst/>
          </a:prstGeom>
        </p:spPr>
      </p:pic>
      <p:grpSp>
        <p:nvGrpSpPr>
          <p:cNvPr id="6" name="Group 6"/>
          <p:cNvGrpSpPr/>
          <p:nvPr/>
        </p:nvGrpSpPr>
        <p:grpSpPr>
          <a:xfrm rot="1976097">
            <a:off x="-1684810" y="8277282"/>
            <a:ext cx="7822470" cy="3654301"/>
            <a:chOff x="0" y="0"/>
            <a:chExt cx="3117302" cy="1405601"/>
          </a:xfrm>
        </p:grpSpPr>
        <p:sp>
          <p:nvSpPr>
            <p:cNvPr id="7" name="Freeform 7"/>
            <p:cNvSpPr/>
            <p:nvPr/>
          </p:nvSpPr>
          <p:spPr>
            <a:xfrm>
              <a:off x="0" y="0"/>
              <a:ext cx="3117302" cy="1405601"/>
            </a:xfrm>
            <a:custGeom>
              <a:avLst/>
              <a:gdLst/>
              <a:ahLst/>
              <a:cxnLst/>
              <a:rect l="l" t="t" r="r" b="b"/>
              <a:pathLst>
                <a:path w="3117302" h="1405601">
                  <a:moveTo>
                    <a:pt x="0" y="0"/>
                  </a:moveTo>
                  <a:lnTo>
                    <a:pt x="3117302" y="0"/>
                  </a:lnTo>
                  <a:lnTo>
                    <a:pt x="3117302" y="1405601"/>
                  </a:lnTo>
                  <a:lnTo>
                    <a:pt x="0" y="1405601"/>
                  </a:lnTo>
                  <a:close/>
                </a:path>
              </a:pathLst>
            </a:custGeom>
            <a:solidFill>
              <a:srgbClr val="EFEFEF">
                <a:alpha val="80000"/>
              </a:srgbClr>
            </a:solidFill>
          </p:spPr>
        </p:sp>
        <p:sp>
          <p:nvSpPr>
            <p:cNvPr id="8" name="TextBox 8"/>
            <p:cNvSpPr txBox="1"/>
            <p:nvPr/>
          </p:nvSpPr>
          <p:spPr>
            <a:xfrm>
              <a:off x="0" y="-38100"/>
              <a:ext cx="812800" cy="850900"/>
            </a:xfrm>
            <a:prstGeom prst="rect">
              <a:avLst/>
            </a:prstGeom>
          </p:spPr>
          <p:txBody>
            <a:bodyPr lIns="60960" tIns="60960" rIns="60960" bIns="60960" rtlCol="0" anchor="ctr"/>
            <a:lstStyle/>
            <a:p>
              <a:pPr marL="0" marR="0" lvl="0" indent="0" algn="ctr" defTabSz="914400" rtl="0" eaLnBrk="1" fontAlgn="auto" latinLnBrk="0" hangingPunct="1">
                <a:lnSpc>
                  <a:spcPts val="2688"/>
                </a:lnSpc>
                <a:spcBef>
                  <a:spcPct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pic>
        <p:nvPicPr>
          <p:cNvPr id="9" name="Picture 9"/>
          <p:cNvPicPr>
            <a:picLocks noChangeAspect="1"/>
          </p:cNvPicPr>
          <p:nvPr/>
        </p:nvPicPr>
        <p:blipFill>
          <a:blip r:embed="rId5"/>
          <a:srcRect/>
          <a:stretch>
            <a:fillRect/>
          </a:stretch>
        </p:blipFill>
        <p:spPr>
          <a:xfrm>
            <a:off x="398578" y="8852487"/>
            <a:ext cx="2744232" cy="1018796"/>
          </a:xfrm>
          <a:prstGeom prst="rect">
            <a:avLst/>
          </a:prstGeom>
        </p:spPr>
      </p:pic>
      <p:sp>
        <p:nvSpPr>
          <p:cNvPr id="10" name="TextBox 9">
            <a:extLst>
              <a:ext uri="{FF2B5EF4-FFF2-40B4-BE49-F238E27FC236}">
                <a16:creationId xmlns:a16="http://schemas.microsoft.com/office/drawing/2014/main" id="{4F995406-6D44-E270-4B45-28284BDD403F}"/>
              </a:ext>
            </a:extLst>
          </p:cNvPr>
          <p:cNvSpPr txBox="1"/>
          <p:nvPr/>
        </p:nvSpPr>
        <p:spPr>
          <a:xfrm>
            <a:off x="1066800" y="952500"/>
            <a:ext cx="3382168" cy="923330"/>
          </a:xfrm>
          <a:prstGeom prst="rect">
            <a:avLst/>
          </a:prstGeom>
          <a:noFill/>
        </p:spPr>
        <p:txBody>
          <a:bodyPr wrap="square" rtlCol="0">
            <a:spAutoFit/>
          </a:bodyPr>
          <a:lstStyle/>
          <a:p>
            <a:r>
              <a:rPr lang="en-GB" sz="5400" u="sng" dirty="0">
                <a:solidFill>
                  <a:srgbClr val="5B507E"/>
                </a:solidFill>
                <a:latin typeface="Planer Bold"/>
              </a:rPr>
              <a:t>Skill Finder</a:t>
            </a:r>
          </a:p>
        </p:txBody>
      </p:sp>
      <p:sp>
        <p:nvSpPr>
          <p:cNvPr id="11" name="TextBox 10">
            <a:extLst>
              <a:ext uri="{FF2B5EF4-FFF2-40B4-BE49-F238E27FC236}">
                <a16:creationId xmlns:a16="http://schemas.microsoft.com/office/drawing/2014/main" id="{1EAE9F7D-9B73-D816-BD43-08CEAFFBEBB9}"/>
              </a:ext>
            </a:extLst>
          </p:cNvPr>
          <p:cNvSpPr txBox="1"/>
          <p:nvPr/>
        </p:nvSpPr>
        <p:spPr>
          <a:xfrm>
            <a:off x="10888113" y="952500"/>
            <a:ext cx="3382168" cy="923330"/>
          </a:xfrm>
          <a:prstGeom prst="rect">
            <a:avLst/>
          </a:prstGeom>
          <a:noFill/>
        </p:spPr>
        <p:txBody>
          <a:bodyPr wrap="square" rtlCol="0">
            <a:spAutoFit/>
          </a:bodyPr>
          <a:lstStyle/>
          <a:p>
            <a:r>
              <a:rPr lang="en-GB" sz="5400" u="sng" dirty="0">
                <a:solidFill>
                  <a:srgbClr val="002554"/>
                </a:solidFill>
                <a:latin typeface="Planer Bold"/>
              </a:rPr>
              <a:t>Example</a:t>
            </a:r>
          </a:p>
        </p:txBody>
      </p:sp>
      <p:sp>
        <p:nvSpPr>
          <p:cNvPr id="12" name="TextBox 11">
            <a:extLst>
              <a:ext uri="{FF2B5EF4-FFF2-40B4-BE49-F238E27FC236}">
                <a16:creationId xmlns:a16="http://schemas.microsoft.com/office/drawing/2014/main" id="{CF325F80-DA88-35EA-5726-33A6E3A56EF7}"/>
              </a:ext>
            </a:extLst>
          </p:cNvPr>
          <p:cNvSpPr txBox="1"/>
          <p:nvPr/>
        </p:nvSpPr>
        <p:spPr>
          <a:xfrm>
            <a:off x="1066800" y="2419511"/>
            <a:ext cx="6289925" cy="769441"/>
          </a:xfrm>
          <a:prstGeom prst="rect">
            <a:avLst/>
          </a:prstGeom>
          <a:noFill/>
        </p:spPr>
        <p:txBody>
          <a:bodyPr wrap="square" rtlCol="0">
            <a:spAutoFit/>
          </a:bodyPr>
          <a:lstStyle/>
          <a:p>
            <a:r>
              <a:rPr lang="en-GB" sz="4400" dirty="0">
                <a:solidFill>
                  <a:srgbClr val="5B507E"/>
                </a:solidFill>
                <a:latin typeface="Planer 2" panose="020B0604020202020204" charset="0"/>
                <a:cs typeface="Planer 2" panose="020B0604020202020204" charset="0"/>
              </a:rPr>
              <a:t>Read the career profile</a:t>
            </a:r>
          </a:p>
        </p:txBody>
      </p:sp>
      <p:sp>
        <p:nvSpPr>
          <p:cNvPr id="13" name="TextBox 12">
            <a:extLst>
              <a:ext uri="{FF2B5EF4-FFF2-40B4-BE49-F238E27FC236}">
                <a16:creationId xmlns:a16="http://schemas.microsoft.com/office/drawing/2014/main" id="{B5836F19-CD1B-A283-3130-2387B1D5E5E4}"/>
              </a:ext>
            </a:extLst>
          </p:cNvPr>
          <p:cNvSpPr txBox="1"/>
          <p:nvPr/>
        </p:nvSpPr>
        <p:spPr>
          <a:xfrm>
            <a:off x="1066800" y="3573673"/>
            <a:ext cx="7245685" cy="1446550"/>
          </a:xfrm>
          <a:prstGeom prst="rect">
            <a:avLst/>
          </a:prstGeom>
          <a:noFill/>
        </p:spPr>
        <p:txBody>
          <a:bodyPr wrap="square" rtlCol="0">
            <a:spAutoFit/>
          </a:bodyPr>
          <a:lstStyle/>
          <a:p>
            <a:r>
              <a:rPr lang="en-GB" sz="4400" dirty="0">
                <a:solidFill>
                  <a:srgbClr val="5B507E"/>
                </a:solidFill>
                <a:latin typeface="Planer 2" panose="020B0604020202020204" charset="0"/>
                <a:cs typeface="Planer 2" panose="020B0604020202020204" charset="0"/>
              </a:rPr>
              <a:t>Think of 8 skills that would be useful in the role</a:t>
            </a:r>
          </a:p>
        </p:txBody>
      </p:sp>
      <p:sp>
        <p:nvSpPr>
          <p:cNvPr id="14" name="TextBox 13">
            <a:extLst>
              <a:ext uri="{FF2B5EF4-FFF2-40B4-BE49-F238E27FC236}">
                <a16:creationId xmlns:a16="http://schemas.microsoft.com/office/drawing/2014/main" id="{0DF20716-A131-9804-D7D8-5BF84313DCDA}"/>
              </a:ext>
            </a:extLst>
          </p:cNvPr>
          <p:cNvSpPr txBox="1"/>
          <p:nvPr/>
        </p:nvSpPr>
        <p:spPr>
          <a:xfrm>
            <a:off x="1066800" y="5802497"/>
            <a:ext cx="7012200" cy="769441"/>
          </a:xfrm>
          <a:prstGeom prst="rect">
            <a:avLst/>
          </a:prstGeom>
          <a:noFill/>
        </p:spPr>
        <p:txBody>
          <a:bodyPr wrap="square" rtlCol="0">
            <a:spAutoFit/>
          </a:bodyPr>
          <a:lstStyle/>
          <a:p>
            <a:r>
              <a:rPr lang="en-GB" sz="4400" dirty="0">
                <a:solidFill>
                  <a:srgbClr val="5B507E"/>
                </a:solidFill>
                <a:latin typeface="Planer 2" panose="020B0604020202020204" charset="0"/>
                <a:cs typeface="Planer 2" panose="020B0604020202020204" charset="0"/>
              </a:rPr>
              <a:t>You have 5-10 minutes</a:t>
            </a:r>
          </a:p>
        </p:txBody>
      </p:sp>
      <p:sp>
        <p:nvSpPr>
          <p:cNvPr id="15" name="Rectangle 14">
            <a:extLst>
              <a:ext uri="{FF2B5EF4-FFF2-40B4-BE49-F238E27FC236}">
                <a16:creationId xmlns:a16="http://schemas.microsoft.com/office/drawing/2014/main" id="{03671748-C645-0826-1E64-037021A24E49}"/>
              </a:ext>
            </a:extLst>
          </p:cNvPr>
          <p:cNvSpPr/>
          <p:nvPr/>
        </p:nvSpPr>
        <p:spPr>
          <a:xfrm>
            <a:off x="10888113" y="2604623"/>
            <a:ext cx="7245685" cy="5632311"/>
          </a:xfrm>
          <a:prstGeom prst="rect">
            <a:avLst/>
          </a:prstGeom>
        </p:spPr>
        <p:txBody>
          <a:bodyPr wrap="square">
            <a:spAutoFit/>
          </a:bodyPr>
          <a:lstStyle/>
          <a:p>
            <a:r>
              <a:rPr lang="en" sz="4000" b="1" dirty="0">
                <a:solidFill>
                  <a:srgbClr val="002554"/>
                </a:solidFill>
                <a:latin typeface="Planer 2" panose="020B0604020202020204" charset="0"/>
                <a:ea typeface="Open Sans"/>
                <a:cs typeface="Planer 2" panose="020B0604020202020204" charset="0"/>
                <a:sym typeface="Open Sans"/>
              </a:rPr>
              <a:t>Nurse</a:t>
            </a:r>
            <a:br>
              <a:rPr lang="en" sz="4000" b="1" dirty="0">
                <a:solidFill>
                  <a:srgbClr val="002554"/>
                </a:solidFill>
                <a:latin typeface="Planer 2" panose="020B0604020202020204" charset="0"/>
                <a:ea typeface="Open Sans"/>
                <a:cs typeface="Planer 2" panose="020B0604020202020204" charset="0"/>
                <a:sym typeface="Open Sans"/>
              </a:rPr>
            </a:br>
            <a:r>
              <a:rPr lang="en" sz="4000" b="1" dirty="0">
                <a:solidFill>
                  <a:srgbClr val="002554"/>
                </a:solidFill>
                <a:latin typeface="Planer 2" panose="020B0604020202020204" charset="0"/>
                <a:ea typeface="Open Sans"/>
                <a:cs typeface="Planer 2" panose="020B0604020202020204" charset="0"/>
                <a:sym typeface="Open Sans"/>
              </a:rPr>
              <a:t>Specialist</a:t>
            </a:r>
            <a:r>
              <a:rPr lang="en" sz="4000" b="1" dirty="0">
                <a:solidFill>
                  <a:srgbClr val="002554"/>
                </a:solidFill>
                <a:latin typeface="Planer" panose="020B0604020202020204" charset="0"/>
                <a:ea typeface="Open Sans"/>
                <a:cs typeface="Open Sans"/>
                <a:sym typeface="Open Sans"/>
              </a:rPr>
              <a:t>: </a:t>
            </a:r>
            <a:r>
              <a:rPr lang="en" sz="4000" dirty="0">
                <a:solidFill>
                  <a:srgbClr val="002554"/>
                </a:solidFill>
                <a:latin typeface="Planer 2" panose="020B0604020202020204" charset="0"/>
                <a:ea typeface="Open Sans"/>
                <a:cs typeface="Planer 2" panose="020B0604020202020204" charset="0"/>
                <a:sym typeface="Open Sans"/>
              </a:rPr>
              <a:t>Medical knowledge, dealing with difficult patients.</a:t>
            </a:r>
          </a:p>
          <a:p>
            <a:endParaRPr lang="en" sz="4000" dirty="0">
              <a:solidFill>
                <a:srgbClr val="002554"/>
              </a:solidFill>
              <a:latin typeface="Planer" panose="020B0604020202020204" charset="0"/>
              <a:ea typeface="Open Sans"/>
              <a:cs typeface="Open Sans"/>
              <a:sym typeface="Open Sans"/>
            </a:endParaRPr>
          </a:p>
          <a:p>
            <a:br>
              <a:rPr lang="en" sz="4000" dirty="0">
                <a:solidFill>
                  <a:srgbClr val="002554"/>
                </a:solidFill>
                <a:latin typeface="Planer" panose="020B0604020202020204" charset="0"/>
                <a:ea typeface="Open Sans"/>
                <a:cs typeface="Open Sans"/>
                <a:sym typeface="Open Sans"/>
              </a:rPr>
            </a:br>
            <a:r>
              <a:rPr lang="en" sz="4000" b="1" dirty="0">
                <a:solidFill>
                  <a:srgbClr val="002554"/>
                </a:solidFill>
                <a:latin typeface="Planer 2" panose="020B0604020202020204" charset="0"/>
                <a:ea typeface="Open Sans"/>
                <a:cs typeface="Planer 2" panose="020B0604020202020204" charset="0"/>
                <a:sym typeface="Open Sans"/>
              </a:rPr>
              <a:t>General: </a:t>
            </a:r>
            <a:r>
              <a:rPr lang="en" sz="4000" dirty="0">
                <a:solidFill>
                  <a:srgbClr val="002554"/>
                </a:solidFill>
                <a:latin typeface="Planer 2" panose="020B0604020202020204" charset="0"/>
                <a:ea typeface="Open Sans"/>
                <a:cs typeface="Planer 2" panose="020B0604020202020204" charset="0"/>
                <a:sym typeface="Open Sans"/>
              </a:rPr>
              <a:t>Team work, communication, time management, works well under pressure, positive attitude.</a:t>
            </a:r>
            <a:endParaRPr lang="en-GB" sz="4000" dirty="0">
              <a:solidFill>
                <a:srgbClr val="002554"/>
              </a:solidFill>
              <a:latin typeface="Planer 2" panose="020B0604020202020204" charset="0"/>
              <a:cs typeface="Planer 2" panose="020B0604020202020204" charset="0"/>
            </a:endParaRPr>
          </a:p>
        </p:txBody>
      </p:sp>
      <p:pic>
        <p:nvPicPr>
          <p:cNvPr id="19" name="Graphic 18" descr="Stethoscope outline">
            <a:extLst>
              <a:ext uri="{FF2B5EF4-FFF2-40B4-BE49-F238E27FC236}">
                <a16:creationId xmlns:a16="http://schemas.microsoft.com/office/drawing/2014/main" id="{38CFB429-AF43-A0D8-35D6-A72E4BE4E10C}"/>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584450" y="6677207"/>
            <a:ext cx="3194076" cy="3194076"/>
          </a:xfrm>
          <a:prstGeom prst="rect">
            <a:avLst/>
          </a:prstGeom>
        </p:spPr>
      </p:pic>
    </p:spTree>
    <p:extLst>
      <p:ext uri="{BB962C8B-B14F-4D97-AF65-F5344CB8AC3E}">
        <p14:creationId xmlns:p14="http://schemas.microsoft.com/office/powerpoint/2010/main" val="1959227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45"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2000"/>
                                        <p:tgtEl>
                                          <p:spTgt spid="15"/>
                                        </p:tgtEl>
                                      </p:cBhvr>
                                    </p:animEffect>
                                    <p:anim calcmode="lin" valueType="num">
                                      <p:cBhvr>
                                        <p:cTn id="20" dur="2000" fill="hold"/>
                                        <p:tgtEl>
                                          <p:spTgt spid="15"/>
                                        </p:tgtEl>
                                        <p:attrNameLst>
                                          <p:attrName>ppt_w</p:attrName>
                                        </p:attrNameLst>
                                      </p:cBhvr>
                                      <p:tavLst>
                                        <p:tav tm="0" fmla="#ppt_w*sin(2.5*pi*$)">
                                          <p:val>
                                            <p:fltVal val="0"/>
                                          </p:val>
                                        </p:tav>
                                        <p:tav tm="100000">
                                          <p:val>
                                            <p:fltVal val="1"/>
                                          </p:val>
                                        </p:tav>
                                      </p:tavLst>
                                    </p:anim>
                                    <p:anim calcmode="lin" valueType="num">
                                      <p:cBhvr>
                                        <p:cTn id="21" dur="2000" fill="hold"/>
                                        <p:tgtEl>
                                          <p:spTgt spid="15"/>
                                        </p:tgtEl>
                                        <p:attrNameLst>
                                          <p:attrName>ppt_h</p:attrName>
                                        </p:attrNameLst>
                                      </p:cBhvr>
                                      <p:tavLst>
                                        <p:tav tm="0">
                                          <p:val>
                                            <p:strVal val="#ppt_h"/>
                                          </p:val>
                                        </p:tav>
                                        <p:tav tm="100000">
                                          <p:val>
                                            <p:strVal val="#ppt_h"/>
                                          </p:val>
                                        </p:tav>
                                      </p:tavLst>
                                    </p:anim>
                                  </p:childTnLst>
                                </p:cTn>
                              </p:par>
                              <p:par>
                                <p:cTn id="22" presetID="1" presetClass="entr" presetSubtype="0" fill="hold" nodeType="withEffect">
                                  <p:stCondLst>
                                    <p:cond delay="0"/>
                                  </p:stCondLst>
                                  <p:childTnLst>
                                    <p:set>
                                      <p:cBhvr>
                                        <p:cTn id="23"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rot="5400000">
            <a:off x="3992890" y="-4008110"/>
            <a:ext cx="10287000" cy="18303221"/>
            <a:chOff x="0" y="0"/>
            <a:chExt cx="2709333" cy="4820601"/>
          </a:xfrm>
        </p:grpSpPr>
        <p:sp>
          <p:nvSpPr>
            <p:cNvPr id="3" name="Freeform 3"/>
            <p:cNvSpPr/>
            <p:nvPr/>
          </p:nvSpPr>
          <p:spPr>
            <a:xfrm>
              <a:off x="0" y="0"/>
              <a:ext cx="2709333" cy="4820601"/>
            </a:xfrm>
            <a:custGeom>
              <a:avLst/>
              <a:gdLst/>
              <a:ahLst/>
              <a:cxnLst/>
              <a:rect l="l" t="t" r="r" b="b"/>
              <a:pathLst>
                <a:path w="2709333" h="4820601">
                  <a:moveTo>
                    <a:pt x="0" y="0"/>
                  </a:moveTo>
                  <a:lnTo>
                    <a:pt x="2709333" y="0"/>
                  </a:lnTo>
                  <a:lnTo>
                    <a:pt x="2709333" y="4820601"/>
                  </a:lnTo>
                  <a:lnTo>
                    <a:pt x="0" y="4820601"/>
                  </a:lnTo>
                  <a:close/>
                </a:path>
              </a:pathLst>
            </a:custGeom>
            <a:solidFill>
              <a:srgbClr val="32245E">
                <a:alpha val="80000"/>
              </a:srgbClr>
            </a:solidFill>
          </p:spPr>
        </p:sp>
        <p:sp>
          <p:nvSpPr>
            <p:cNvPr id="4" name="TextBox 4"/>
            <p:cNvSpPr txBox="1"/>
            <p:nvPr/>
          </p:nvSpPr>
          <p:spPr>
            <a:xfrm>
              <a:off x="0" y="-38100"/>
              <a:ext cx="812800" cy="850900"/>
            </a:xfrm>
            <a:prstGeom prst="rect">
              <a:avLst/>
            </a:prstGeom>
          </p:spPr>
          <p:txBody>
            <a:bodyPr lIns="60960" tIns="60960" rIns="60960" bIns="60960" rtlCol="0" anchor="ctr"/>
            <a:lstStyle/>
            <a:p>
              <a:pPr algn="ctr">
                <a:lnSpc>
                  <a:spcPts val="2688"/>
                </a:lnSpc>
              </a:pPr>
              <a:endParaRPr/>
            </a:p>
            <a:p>
              <a:pPr algn="ctr">
                <a:lnSpc>
                  <a:spcPts val="2688"/>
                </a:lnSpc>
              </a:pPr>
              <a:endParaRPr/>
            </a:p>
            <a:p>
              <a:pPr algn="ctr">
                <a:lnSpc>
                  <a:spcPts val="2688"/>
                </a:lnSpc>
                <a:spcBef>
                  <a:spcPct val="0"/>
                </a:spcBef>
              </a:pPr>
              <a:endParaRPr/>
            </a:p>
          </p:txBody>
        </p:sp>
      </p:grpSp>
      <p:pic>
        <p:nvPicPr>
          <p:cNvPr id="5" name="Picture 5"/>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2700000">
            <a:off x="-1526251" y="3850110"/>
            <a:ext cx="3556199" cy="3542864"/>
          </a:xfrm>
          <a:prstGeom prst="rect">
            <a:avLst/>
          </a:prstGeom>
        </p:spPr>
      </p:pic>
      <p:pic>
        <p:nvPicPr>
          <p:cNvPr id="6" name="Picture 6"/>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2700000">
            <a:off x="16335018" y="3850110"/>
            <a:ext cx="3556199" cy="3542864"/>
          </a:xfrm>
          <a:prstGeom prst="rect">
            <a:avLst/>
          </a:prstGeom>
        </p:spPr>
      </p:pic>
      <p:pic>
        <p:nvPicPr>
          <p:cNvPr id="7" name="Picture 7"/>
          <p:cNvPicPr>
            <a:picLocks noChangeAspect="1"/>
          </p:cNvPicPr>
          <p:nvPr/>
        </p:nvPicPr>
        <p:blipFill>
          <a:blip r:embed="rId5"/>
          <a:srcRect/>
          <a:stretch>
            <a:fillRect/>
          </a:stretch>
        </p:blipFill>
        <p:spPr>
          <a:xfrm>
            <a:off x="398578" y="8852487"/>
            <a:ext cx="2744232" cy="1017365"/>
          </a:xfrm>
          <a:prstGeom prst="rect">
            <a:avLst/>
          </a:prstGeom>
        </p:spPr>
      </p:pic>
      <p:grpSp>
        <p:nvGrpSpPr>
          <p:cNvPr id="9" name="Group 5">
            <a:extLst>
              <a:ext uri="{FF2B5EF4-FFF2-40B4-BE49-F238E27FC236}">
                <a16:creationId xmlns:a16="http://schemas.microsoft.com/office/drawing/2014/main" id="{86C29215-2839-64EC-E818-2EA238C14E91}"/>
              </a:ext>
            </a:extLst>
          </p:cNvPr>
          <p:cNvGrpSpPr/>
          <p:nvPr/>
        </p:nvGrpSpPr>
        <p:grpSpPr>
          <a:xfrm>
            <a:off x="3743443" y="2806956"/>
            <a:ext cx="10892002" cy="4846718"/>
            <a:chOff x="0" y="0"/>
            <a:chExt cx="2742189" cy="1317488"/>
          </a:xfrm>
        </p:grpSpPr>
        <p:sp>
          <p:nvSpPr>
            <p:cNvPr id="10" name="Freeform 6">
              <a:extLst>
                <a:ext uri="{FF2B5EF4-FFF2-40B4-BE49-F238E27FC236}">
                  <a16:creationId xmlns:a16="http://schemas.microsoft.com/office/drawing/2014/main" id="{2569114C-8A9E-FCE8-B896-07875E1EDCF1}"/>
                </a:ext>
              </a:extLst>
            </p:cNvPr>
            <p:cNvSpPr/>
            <p:nvPr/>
          </p:nvSpPr>
          <p:spPr>
            <a:xfrm>
              <a:off x="0" y="0"/>
              <a:ext cx="2742189" cy="1317488"/>
            </a:xfrm>
            <a:custGeom>
              <a:avLst/>
              <a:gdLst/>
              <a:ahLst/>
              <a:cxnLst/>
              <a:rect l="l" t="t" r="r" b="b"/>
              <a:pathLst>
                <a:path w="2742189" h="1317488">
                  <a:moveTo>
                    <a:pt x="2617729" y="1317488"/>
                  </a:moveTo>
                  <a:lnTo>
                    <a:pt x="124460" y="1317488"/>
                  </a:lnTo>
                  <a:cubicBezTo>
                    <a:pt x="55880" y="1317488"/>
                    <a:pt x="0" y="1261608"/>
                    <a:pt x="0" y="1193028"/>
                  </a:cubicBezTo>
                  <a:lnTo>
                    <a:pt x="0" y="124460"/>
                  </a:lnTo>
                  <a:cubicBezTo>
                    <a:pt x="0" y="55880"/>
                    <a:pt x="55880" y="0"/>
                    <a:pt x="124460" y="0"/>
                  </a:cubicBezTo>
                  <a:lnTo>
                    <a:pt x="2617729" y="0"/>
                  </a:lnTo>
                  <a:cubicBezTo>
                    <a:pt x="2686309" y="0"/>
                    <a:pt x="2742189" y="55880"/>
                    <a:pt x="2742189" y="124460"/>
                  </a:cubicBezTo>
                  <a:lnTo>
                    <a:pt x="2742189" y="1193028"/>
                  </a:lnTo>
                  <a:cubicBezTo>
                    <a:pt x="2742189" y="1261608"/>
                    <a:pt x="2686309" y="1317488"/>
                    <a:pt x="2617729" y="1317488"/>
                  </a:cubicBezTo>
                  <a:close/>
                </a:path>
              </a:pathLst>
            </a:custGeom>
            <a:solidFill>
              <a:srgbClr val="FFFFFF"/>
            </a:solidFill>
          </p:spPr>
        </p:sp>
      </p:grpSp>
      <p:sp>
        <p:nvSpPr>
          <p:cNvPr id="11" name="TextBox 10">
            <a:extLst>
              <a:ext uri="{FF2B5EF4-FFF2-40B4-BE49-F238E27FC236}">
                <a16:creationId xmlns:a16="http://schemas.microsoft.com/office/drawing/2014/main" id="{F40E5FD3-DEEE-3963-0199-E97BC27DFD20}"/>
              </a:ext>
            </a:extLst>
          </p:cNvPr>
          <p:cNvSpPr txBox="1"/>
          <p:nvPr/>
        </p:nvSpPr>
        <p:spPr>
          <a:xfrm>
            <a:off x="3419475" y="2826005"/>
            <a:ext cx="11449050" cy="1111843"/>
          </a:xfrm>
          <a:prstGeom prst="rect">
            <a:avLst/>
          </a:prstGeom>
          <a:noFill/>
        </p:spPr>
        <p:txBody>
          <a:bodyPr wrap="square">
            <a:spAutoFit/>
          </a:bodyPr>
          <a:lstStyle/>
          <a:p>
            <a:pPr algn="ctr">
              <a:lnSpc>
                <a:spcPts val="8400"/>
              </a:lnSpc>
              <a:spcBef>
                <a:spcPct val="0"/>
              </a:spcBef>
            </a:pPr>
            <a:r>
              <a:rPr lang="en-US" sz="6600" dirty="0">
                <a:solidFill>
                  <a:srgbClr val="1B303A"/>
                </a:solidFill>
                <a:latin typeface="Planer 1"/>
              </a:rPr>
              <a:t>Thank you. Any questions?</a:t>
            </a:r>
          </a:p>
        </p:txBody>
      </p:sp>
      <p:pic>
        <p:nvPicPr>
          <p:cNvPr id="12" name="Picture 10">
            <a:extLst>
              <a:ext uri="{FF2B5EF4-FFF2-40B4-BE49-F238E27FC236}">
                <a16:creationId xmlns:a16="http://schemas.microsoft.com/office/drawing/2014/main" id="{2C075DFC-7B48-D972-CA7D-F54ECF06CE08}"/>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a:fillRect/>
          </a:stretch>
        </p:blipFill>
        <p:spPr>
          <a:xfrm>
            <a:off x="10324190" y="3979880"/>
            <a:ext cx="3683001" cy="3673793"/>
          </a:xfrm>
          <a:prstGeom prst="rect">
            <a:avLst/>
          </a:prstGeom>
        </p:spPr>
      </p:pic>
      <p:pic>
        <p:nvPicPr>
          <p:cNvPr id="13" name="Picture 12">
            <a:extLst>
              <a:ext uri="{FF2B5EF4-FFF2-40B4-BE49-F238E27FC236}">
                <a16:creationId xmlns:a16="http://schemas.microsoft.com/office/drawing/2014/main" id="{EA86F0EB-EDF9-DCBB-B7AB-C799ECBA2033}"/>
              </a:ext>
            </a:extLst>
          </p:cNvPr>
          <p:cNvPicPr>
            <a:picLocks noChangeAspect="1"/>
          </p:cNvPicPr>
          <p:nvPr/>
        </p:nvPicPr>
        <p:blipFill>
          <a:blip r:embed="rId8"/>
          <a:stretch>
            <a:fillRect/>
          </a:stretch>
        </p:blipFill>
        <p:spPr>
          <a:xfrm>
            <a:off x="4394565" y="4273282"/>
            <a:ext cx="5103018" cy="2514531"/>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hlinkClick r:id="rId3"/>
            <a:extLst>
              <a:ext uri="{FF2B5EF4-FFF2-40B4-BE49-F238E27FC236}">
                <a16:creationId xmlns:a16="http://schemas.microsoft.com/office/drawing/2014/main" id="{8CDAB702-CA18-E6A0-4F57-F8248E248436}"/>
              </a:ext>
            </a:extLst>
          </p:cNvPr>
          <p:cNvSpPr txBox="1"/>
          <p:nvPr/>
        </p:nvSpPr>
        <p:spPr>
          <a:xfrm>
            <a:off x="914400" y="308400"/>
            <a:ext cx="4114797" cy="1754326"/>
          </a:xfrm>
          <a:prstGeom prst="rect">
            <a:avLst/>
          </a:prstGeom>
          <a:noFill/>
        </p:spPr>
        <p:txBody>
          <a:bodyPr wrap="square" rtlCol="0">
            <a:spAutoFit/>
          </a:bodyPr>
          <a:lstStyle/>
          <a:p>
            <a:r>
              <a:rPr lang="en-GB" sz="5400" dirty="0">
                <a:solidFill>
                  <a:srgbClr val="002554"/>
                </a:solidFill>
                <a:latin typeface="Planer Bold"/>
              </a:rPr>
              <a:t>Job role 1 – Art Therapist</a:t>
            </a:r>
          </a:p>
        </p:txBody>
      </p:sp>
      <p:sp>
        <p:nvSpPr>
          <p:cNvPr id="2" name="TextBox 1">
            <a:hlinkClick r:id="rId4"/>
            <a:extLst>
              <a:ext uri="{FF2B5EF4-FFF2-40B4-BE49-F238E27FC236}">
                <a16:creationId xmlns:a16="http://schemas.microsoft.com/office/drawing/2014/main" id="{D11DF3FC-79E7-C145-3A69-198C85B4616A}"/>
              </a:ext>
            </a:extLst>
          </p:cNvPr>
          <p:cNvSpPr txBox="1"/>
          <p:nvPr/>
        </p:nvSpPr>
        <p:spPr>
          <a:xfrm>
            <a:off x="10210800" y="308399"/>
            <a:ext cx="4800600" cy="1754326"/>
          </a:xfrm>
          <a:prstGeom prst="rect">
            <a:avLst/>
          </a:prstGeom>
          <a:noFill/>
        </p:spPr>
        <p:txBody>
          <a:bodyPr wrap="square" rtlCol="0">
            <a:spAutoFit/>
          </a:bodyPr>
          <a:lstStyle/>
          <a:p>
            <a:r>
              <a:rPr lang="en-GB" sz="5400" dirty="0">
                <a:solidFill>
                  <a:srgbClr val="002554"/>
                </a:solidFill>
                <a:latin typeface="Planer Bold"/>
              </a:rPr>
              <a:t>Job role 2 – Police Officer</a:t>
            </a:r>
          </a:p>
        </p:txBody>
      </p:sp>
      <p:cxnSp>
        <p:nvCxnSpPr>
          <p:cNvPr id="5" name="Straight Connector 4">
            <a:extLst>
              <a:ext uri="{FF2B5EF4-FFF2-40B4-BE49-F238E27FC236}">
                <a16:creationId xmlns:a16="http://schemas.microsoft.com/office/drawing/2014/main" id="{C7DC1DAF-A516-56DD-8978-E8A906C5661D}"/>
              </a:ext>
            </a:extLst>
          </p:cNvPr>
          <p:cNvCxnSpPr>
            <a:cxnSpLocks/>
          </p:cNvCxnSpPr>
          <p:nvPr/>
        </p:nvCxnSpPr>
        <p:spPr>
          <a:xfrm>
            <a:off x="9144000" y="0"/>
            <a:ext cx="0" cy="10287000"/>
          </a:xfrm>
          <a:prstGeom prst="line">
            <a:avLst/>
          </a:prstGeom>
          <a:ln w="76200">
            <a:solidFill>
              <a:srgbClr val="002554"/>
            </a:solidFill>
            <a:prstDash val="sysDot"/>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10458254-DEA8-4393-FCBE-EF702F1E5635}"/>
              </a:ext>
            </a:extLst>
          </p:cNvPr>
          <p:cNvSpPr txBox="1"/>
          <p:nvPr/>
        </p:nvSpPr>
        <p:spPr>
          <a:xfrm>
            <a:off x="850565" y="2842671"/>
            <a:ext cx="8096250" cy="1569660"/>
          </a:xfrm>
          <a:prstGeom prst="rect">
            <a:avLst/>
          </a:prstGeom>
          <a:noFill/>
        </p:spPr>
        <p:txBody>
          <a:bodyPr wrap="square" rtlCol="0">
            <a:spAutoFit/>
          </a:bodyPr>
          <a:lstStyle/>
          <a:p>
            <a:r>
              <a:rPr lang="en-GB" sz="3200" dirty="0">
                <a:solidFill>
                  <a:srgbClr val="5B507E"/>
                </a:solidFill>
                <a:latin typeface="Planer 2" panose="020B0604020202020204" charset="0"/>
                <a:cs typeface="Planer 2" panose="020B0604020202020204" charset="0"/>
              </a:rPr>
              <a:t>Art therapists help people express difficult thoughts and feelings through creative activities.</a:t>
            </a:r>
          </a:p>
        </p:txBody>
      </p:sp>
      <p:sp>
        <p:nvSpPr>
          <p:cNvPr id="9" name="TextBox 8">
            <a:extLst>
              <a:ext uri="{FF2B5EF4-FFF2-40B4-BE49-F238E27FC236}">
                <a16:creationId xmlns:a16="http://schemas.microsoft.com/office/drawing/2014/main" id="{CDE2580D-276E-3EF4-B3FE-1E5900F6D778}"/>
              </a:ext>
            </a:extLst>
          </p:cNvPr>
          <p:cNvSpPr txBox="1"/>
          <p:nvPr/>
        </p:nvSpPr>
        <p:spPr>
          <a:xfrm>
            <a:off x="10115550" y="2842671"/>
            <a:ext cx="8096250" cy="1569660"/>
          </a:xfrm>
          <a:prstGeom prst="rect">
            <a:avLst/>
          </a:prstGeom>
          <a:noFill/>
        </p:spPr>
        <p:txBody>
          <a:bodyPr wrap="square" rtlCol="0">
            <a:spAutoFit/>
          </a:bodyPr>
          <a:lstStyle/>
          <a:p>
            <a:r>
              <a:rPr lang="en-GB" sz="3200" dirty="0">
                <a:solidFill>
                  <a:srgbClr val="5B507E"/>
                </a:solidFill>
                <a:latin typeface="Planer 2" panose="020B0604020202020204" charset="0"/>
                <a:cs typeface="Planer 2" panose="020B0604020202020204" charset="0"/>
              </a:rPr>
              <a:t>Police officers keep law and order, investigate crime, and support crime prevention.</a:t>
            </a:r>
          </a:p>
        </p:txBody>
      </p:sp>
      <p:sp>
        <p:nvSpPr>
          <p:cNvPr id="10" name="TextBox 9">
            <a:extLst>
              <a:ext uri="{FF2B5EF4-FFF2-40B4-BE49-F238E27FC236}">
                <a16:creationId xmlns:a16="http://schemas.microsoft.com/office/drawing/2014/main" id="{8695A43B-F6A5-CCF0-C3B0-48494F620A9A}"/>
              </a:ext>
            </a:extLst>
          </p:cNvPr>
          <p:cNvSpPr txBox="1"/>
          <p:nvPr/>
        </p:nvSpPr>
        <p:spPr>
          <a:xfrm>
            <a:off x="850565" y="8643245"/>
            <a:ext cx="7245685" cy="1323439"/>
          </a:xfrm>
          <a:prstGeom prst="rect">
            <a:avLst/>
          </a:prstGeom>
          <a:noFill/>
        </p:spPr>
        <p:txBody>
          <a:bodyPr wrap="square" rtlCol="0">
            <a:spAutoFit/>
          </a:bodyPr>
          <a:lstStyle/>
          <a:p>
            <a:r>
              <a:rPr lang="en-GB" sz="4000" b="1" dirty="0">
                <a:solidFill>
                  <a:srgbClr val="5B507E"/>
                </a:solidFill>
                <a:latin typeface="Planer 2" panose="020B0604020202020204" charset="0"/>
                <a:cs typeface="Planer 2" panose="020B0604020202020204" charset="0"/>
              </a:rPr>
              <a:t>Education route</a:t>
            </a:r>
            <a:r>
              <a:rPr lang="en-GB" sz="4000" dirty="0">
                <a:solidFill>
                  <a:srgbClr val="5B507E"/>
                </a:solidFill>
                <a:latin typeface="Planer 2" panose="020B0604020202020204" charset="0"/>
                <a:cs typeface="Planer 2" panose="020B0604020202020204" charset="0"/>
              </a:rPr>
              <a:t>: University degree</a:t>
            </a:r>
          </a:p>
        </p:txBody>
      </p:sp>
      <p:sp>
        <p:nvSpPr>
          <p:cNvPr id="12" name="TextBox 11">
            <a:extLst>
              <a:ext uri="{FF2B5EF4-FFF2-40B4-BE49-F238E27FC236}">
                <a16:creationId xmlns:a16="http://schemas.microsoft.com/office/drawing/2014/main" id="{58668270-F744-B8E2-8CBE-F793CE759489}"/>
              </a:ext>
            </a:extLst>
          </p:cNvPr>
          <p:cNvSpPr txBox="1"/>
          <p:nvPr/>
        </p:nvSpPr>
        <p:spPr>
          <a:xfrm>
            <a:off x="10115550" y="8579634"/>
            <a:ext cx="7245685" cy="1323439"/>
          </a:xfrm>
          <a:prstGeom prst="rect">
            <a:avLst/>
          </a:prstGeom>
          <a:noFill/>
        </p:spPr>
        <p:txBody>
          <a:bodyPr wrap="square" rtlCol="0">
            <a:spAutoFit/>
          </a:bodyPr>
          <a:lstStyle/>
          <a:p>
            <a:r>
              <a:rPr lang="en-GB" sz="4000" b="1" dirty="0">
                <a:solidFill>
                  <a:srgbClr val="5B507E"/>
                </a:solidFill>
                <a:latin typeface="Planer 2" panose="020B0604020202020204" charset="0"/>
                <a:cs typeface="Planer 2" panose="020B0604020202020204" charset="0"/>
              </a:rPr>
              <a:t>Education route</a:t>
            </a:r>
            <a:r>
              <a:rPr lang="en-GB" sz="4000" dirty="0">
                <a:solidFill>
                  <a:srgbClr val="5B507E"/>
                </a:solidFill>
                <a:latin typeface="Planer 2" panose="020B0604020202020204" charset="0"/>
                <a:cs typeface="Planer 2" panose="020B0604020202020204" charset="0"/>
              </a:rPr>
              <a:t>: Degree apprenticeship</a:t>
            </a:r>
          </a:p>
        </p:txBody>
      </p:sp>
      <p:pic>
        <p:nvPicPr>
          <p:cNvPr id="15" name="Graphic 14" descr="Palette with solid fill">
            <a:extLst>
              <a:ext uri="{FF2B5EF4-FFF2-40B4-BE49-F238E27FC236}">
                <a16:creationId xmlns:a16="http://schemas.microsoft.com/office/drawing/2014/main" id="{24AC0113-5B50-9918-9BCA-67B330EAA93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668699" y="145449"/>
            <a:ext cx="2080226" cy="2080226"/>
          </a:xfrm>
          <a:prstGeom prst="rect">
            <a:avLst/>
          </a:prstGeom>
        </p:spPr>
      </p:pic>
      <p:pic>
        <p:nvPicPr>
          <p:cNvPr id="17" name="Graphic 16" descr="Paint brush with solid fill">
            <a:extLst>
              <a:ext uri="{FF2B5EF4-FFF2-40B4-BE49-F238E27FC236}">
                <a16:creationId xmlns:a16="http://schemas.microsoft.com/office/drawing/2014/main" id="{8ADF2714-2222-EEB8-CA60-2C8CE0B541E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504">
            <a:off x="7133144" y="1036994"/>
            <a:ext cx="1625933" cy="1625933"/>
          </a:xfrm>
          <a:prstGeom prst="rect">
            <a:avLst/>
          </a:prstGeom>
        </p:spPr>
      </p:pic>
      <p:pic>
        <p:nvPicPr>
          <p:cNvPr id="19" name="Graphic 18" descr="Police male outline">
            <a:extLst>
              <a:ext uri="{FF2B5EF4-FFF2-40B4-BE49-F238E27FC236}">
                <a16:creationId xmlns:a16="http://schemas.microsoft.com/office/drawing/2014/main" id="{E192020D-0383-4F6A-2E67-BA484C81E49F}"/>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4676826" y="383927"/>
            <a:ext cx="1678798" cy="1678798"/>
          </a:xfrm>
          <a:prstGeom prst="rect">
            <a:avLst/>
          </a:prstGeom>
        </p:spPr>
      </p:pic>
      <p:pic>
        <p:nvPicPr>
          <p:cNvPr id="21" name="Graphic 20" descr="Siren with solid fill">
            <a:extLst>
              <a:ext uri="{FF2B5EF4-FFF2-40B4-BE49-F238E27FC236}">
                <a16:creationId xmlns:a16="http://schemas.microsoft.com/office/drawing/2014/main" id="{7723D3F9-C72A-5B40-32BC-A07EBDF08F8C}"/>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6059149" y="919727"/>
            <a:ext cx="1004532" cy="1004532"/>
          </a:xfrm>
          <a:prstGeom prst="rect">
            <a:avLst/>
          </a:prstGeom>
        </p:spPr>
      </p:pic>
      <p:sp>
        <p:nvSpPr>
          <p:cNvPr id="3" name="TextBox 2">
            <a:extLst>
              <a:ext uri="{FF2B5EF4-FFF2-40B4-BE49-F238E27FC236}">
                <a16:creationId xmlns:a16="http://schemas.microsoft.com/office/drawing/2014/main" id="{4D6EC485-422F-6577-8596-6FA7886B05C0}"/>
              </a:ext>
            </a:extLst>
          </p:cNvPr>
          <p:cNvSpPr txBox="1"/>
          <p:nvPr/>
        </p:nvSpPr>
        <p:spPr>
          <a:xfrm>
            <a:off x="850565" y="4797452"/>
            <a:ext cx="8096250" cy="1077218"/>
          </a:xfrm>
          <a:prstGeom prst="rect">
            <a:avLst/>
          </a:prstGeom>
          <a:noFill/>
        </p:spPr>
        <p:txBody>
          <a:bodyPr wrap="square" rtlCol="0">
            <a:spAutoFit/>
          </a:bodyPr>
          <a:lstStyle/>
          <a:p>
            <a:pPr marL="457200" indent="-457200">
              <a:buFont typeface="Wingdings" panose="05000000000000000000" pitchFamily="2" charset="2"/>
              <a:buChar char="Ø"/>
            </a:pPr>
            <a:r>
              <a:rPr lang="en-US" sz="3200" dirty="0">
                <a:solidFill>
                  <a:srgbClr val="002554"/>
                </a:solidFill>
                <a:latin typeface="Planer 2" panose="020B0604020202020204" charset="0"/>
                <a:cs typeface="Planer 2" panose="020B0604020202020204" charset="0"/>
              </a:rPr>
              <a:t>Create an environment which helps build self-awareness and self-confidence</a:t>
            </a:r>
            <a:endParaRPr lang="en-GB" sz="3200" dirty="0">
              <a:solidFill>
                <a:srgbClr val="002554"/>
              </a:solidFill>
              <a:latin typeface="Planer 2" panose="020B0604020202020204" charset="0"/>
              <a:cs typeface="Planer 2" panose="020B0604020202020204" charset="0"/>
            </a:endParaRPr>
          </a:p>
        </p:txBody>
      </p:sp>
      <p:sp>
        <p:nvSpPr>
          <p:cNvPr id="4" name="TextBox 3">
            <a:extLst>
              <a:ext uri="{FF2B5EF4-FFF2-40B4-BE49-F238E27FC236}">
                <a16:creationId xmlns:a16="http://schemas.microsoft.com/office/drawing/2014/main" id="{4039B619-341E-E64D-355B-009DA8F92E28}"/>
              </a:ext>
            </a:extLst>
          </p:cNvPr>
          <p:cNvSpPr txBox="1"/>
          <p:nvPr/>
        </p:nvSpPr>
        <p:spPr>
          <a:xfrm>
            <a:off x="850565" y="6207516"/>
            <a:ext cx="8096250" cy="584775"/>
          </a:xfrm>
          <a:prstGeom prst="rect">
            <a:avLst/>
          </a:prstGeom>
          <a:noFill/>
        </p:spPr>
        <p:txBody>
          <a:bodyPr wrap="square" rtlCol="0">
            <a:spAutoFit/>
          </a:bodyPr>
          <a:lstStyle/>
          <a:p>
            <a:pPr marL="457200" indent="-457200">
              <a:buFont typeface="Wingdings" panose="05000000000000000000" pitchFamily="2" charset="2"/>
              <a:buChar char="Ø"/>
            </a:pPr>
            <a:r>
              <a:rPr lang="en-US" sz="3200" dirty="0">
                <a:solidFill>
                  <a:srgbClr val="002554"/>
                </a:solidFill>
                <a:latin typeface="Planer 2" panose="020B0604020202020204" charset="0"/>
                <a:cs typeface="Planer 2" panose="020B0604020202020204" charset="0"/>
              </a:rPr>
              <a:t>Work with people of all ages</a:t>
            </a:r>
            <a:endParaRPr lang="en-GB" sz="3200" dirty="0">
              <a:solidFill>
                <a:srgbClr val="002554"/>
              </a:solidFill>
              <a:latin typeface="Planer 2" panose="020B0604020202020204" charset="0"/>
              <a:cs typeface="Planer 2" panose="020B0604020202020204" charset="0"/>
            </a:endParaRPr>
          </a:p>
        </p:txBody>
      </p:sp>
      <p:sp>
        <p:nvSpPr>
          <p:cNvPr id="6" name="TextBox 5">
            <a:extLst>
              <a:ext uri="{FF2B5EF4-FFF2-40B4-BE49-F238E27FC236}">
                <a16:creationId xmlns:a16="http://schemas.microsoft.com/office/drawing/2014/main" id="{DE22C86A-D481-36E8-F96F-611045948D1A}"/>
              </a:ext>
            </a:extLst>
          </p:cNvPr>
          <p:cNvSpPr txBox="1"/>
          <p:nvPr/>
        </p:nvSpPr>
        <p:spPr>
          <a:xfrm>
            <a:off x="850565" y="7394911"/>
            <a:ext cx="8096250" cy="1077218"/>
          </a:xfrm>
          <a:prstGeom prst="rect">
            <a:avLst/>
          </a:prstGeom>
          <a:noFill/>
        </p:spPr>
        <p:txBody>
          <a:bodyPr wrap="square" rtlCol="0">
            <a:spAutoFit/>
          </a:bodyPr>
          <a:lstStyle/>
          <a:p>
            <a:pPr marL="457200" indent="-457200">
              <a:buFont typeface="Wingdings" panose="05000000000000000000" pitchFamily="2" charset="2"/>
              <a:buChar char="Ø"/>
            </a:pPr>
            <a:r>
              <a:rPr lang="en-US" sz="3200" dirty="0">
                <a:solidFill>
                  <a:srgbClr val="002554"/>
                </a:solidFill>
                <a:latin typeface="Planer 2" panose="020B0604020202020204" charset="0"/>
                <a:cs typeface="Planer 2" panose="020B0604020202020204" charset="0"/>
              </a:rPr>
              <a:t>Work one-to-one or in groups, depending on the needs of the client.</a:t>
            </a:r>
            <a:endParaRPr lang="en-GB" sz="3200" dirty="0">
              <a:solidFill>
                <a:srgbClr val="002554"/>
              </a:solidFill>
              <a:latin typeface="Planer 2" panose="020B0604020202020204" charset="0"/>
              <a:cs typeface="Planer 2" panose="020B0604020202020204" charset="0"/>
            </a:endParaRPr>
          </a:p>
        </p:txBody>
      </p:sp>
      <p:sp>
        <p:nvSpPr>
          <p:cNvPr id="14" name="TextBox 13">
            <a:extLst>
              <a:ext uri="{FF2B5EF4-FFF2-40B4-BE49-F238E27FC236}">
                <a16:creationId xmlns:a16="http://schemas.microsoft.com/office/drawing/2014/main" id="{BA05D9E0-C113-B5E8-2A50-E9B4C214E6BC}"/>
              </a:ext>
            </a:extLst>
          </p:cNvPr>
          <p:cNvSpPr txBox="1"/>
          <p:nvPr/>
        </p:nvSpPr>
        <p:spPr>
          <a:xfrm>
            <a:off x="10115550" y="4797452"/>
            <a:ext cx="8096250" cy="1077218"/>
          </a:xfrm>
          <a:prstGeom prst="rect">
            <a:avLst/>
          </a:prstGeom>
          <a:noFill/>
        </p:spPr>
        <p:txBody>
          <a:bodyPr wrap="square" rtlCol="0">
            <a:spAutoFit/>
          </a:bodyPr>
          <a:lstStyle/>
          <a:p>
            <a:pPr marL="457200" indent="-457200">
              <a:buFont typeface="Wingdings" panose="05000000000000000000" pitchFamily="2" charset="2"/>
              <a:buChar char="Ø"/>
            </a:pPr>
            <a:r>
              <a:rPr lang="en-US" sz="3200" dirty="0">
                <a:solidFill>
                  <a:srgbClr val="002554"/>
                </a:solidFill>
                <a:latin typeface="Planer 2" panose="020B0604020202020204" charset="0"/>
                <a:cs typeface="Planer 2" panose="020B0604020202020204" charset="0"/>
              </a:rPr>
              <a:t>Work alongside communities liaising with individuals and groups.</a:t>
            </a:r>
            <a:endParaRPr lang="en-GB" sz="3200" dirty="0">
              <a:solidFill>
                <a:srgbClr val="002554"/>
              </a:solidFill>
              <a:latin typeface="Planer 2" panose="020B0604020202020204" charset="0"/>
              <a:cs typeface="Planer 2" panose="020B0604020202020204" charset="0"/>
            </a:endParaRPr>
          </a:p>
        </p:txBody>
      </p:sp>
      <p:sp>
        <p:nvSpPr>
          <p:cNvPr id="16" name="TextBox 15">
            <a:extLst>
              <a:ext uri="{FF2B5EF4-FFF2-40B4-BE49-F238E27FC236}">
                <a16:creationId xmlns:a16="http://schemas.microsoft.com/office/drawing/2014/main" id="{AC5DF1D7-144E-4FAB-7FD1-095E36E479E6}"/>
              </a:ext>
            </a:extLst>
          </p:cNvPr>
          <p:cNvSpPr txBox="1"/>
          <p:nvPr/>
        </p:nvSpPr>
        <p:spPr>
          <a:xfrm>
            <a:off x="10115550" y="6204732"/>
            <a:ext cx="8096250" cy="1077218"/>
          </a:xfrm>
          <a:prstGeom prst="rect">
            <a:avLst/>
          </a:prstGeom>
          <a:noFill/>
        </p:spPr>
        <p:txBody>
          <a:bodyPr wrap="square" rtlCol="0">
            <a:spAutoFit/>
          </a:bodyPr>
          <a:lstStyle/>
          <a:p>
            <a:pPr marL="457200" indent="-457200">
              <a:buFont typeface="Wingdings" panose="05000000000000000000" pitchFamily="2" charset="2"/>
              <a:buChar char="Ø"/>
            </a:pPr>
            <a:r>
              <a:rPr lang="en-US" sz="3200" dirty="0">
                <a:solidFill>
                  <a:srgbClr val="002554"/>
                </a:solidFill>
                <a:latin typeface="Planer 2" panose="020B0604020202020204" charset="0"/>
                <a:cs typeface="Planer 2" panose="020B0604020202020204" charset="0"/>
              </a:rPr>
              <a:t>Conduct initial investigations, gather evidence and take statements</a:t>
            </a:r>
            <a:r>
              <a:rPr lang="en-US" dirty="0">
                <a:solidFill>
                  <a:srgbClr val="002554"/>
                </a:solidFill>
              </a:rPr>
              <a:t>.</a:t>
            </a:r>
            <a:endParaRPr lang="en-GB" dirty="0">
              <a:solidFill>
                <a:srgbClr val="002554"/>
              </a:solidFill>
            </a:endParaRPr>
          </a:p>
        </p:txBody>
      </p:sp>
      <p:sp>
        <p:nvSpPr>
          <p:cNvPr id="18" name="TextBox 17">
            <a:extLst>
              <a:ext uri="{FF2B5EF4-FFF2-40B4-BE49-F238E27FC236}">
                <a16:creationId xmlns:a16="http://schemas.microsoft.com/office/drawing/2014/main" id="{D2F77B4D-4481-BF41-AE7A-E04A309EED1A}"/>
              </a:ext>
            </a:extLst>
          </p:cNvPr>
          <p:cNvSpPr txBox="1"/>
          <p:nvPr/>
        </p:nvSpPr>
        <p:spPr>
          <a:xfrm>
            <a:off x="10115550" y="7394911"/>
            <a:ext cx="8096250" cy="1077218"/>
          </a:xfrm>
          <a:prstGeom prst="rect">
            <a:avLst/>
          </a:prstGeom>
          <a:noFill/>
        </p:spPr>
        <p:txBody>
          <a:bodyPr wrap="square" rtlCol="0">
            <a:spAutoFit/>
          </a:bodyPr>
          <a:lstStyle/>
          <a:p>
            <a:pPr marL="457200" indent="-457200">
              <a:buFont typeface="Wingdings" panose="05000000000000000000" pitchFamily="2" charset="2"/>
              <a:buChar char="Ø"/>
            </a:pPr>
            <a:r>
              <a:rPr lang="en-US" sz="3200" dirty="0">
                <a:solidFill>
                  <a:srgbClr val="002554"/>
                </a:solidFill>
                <a:latin typeface="Planer 2" panose="020B0604020202020204" charset="0"/>
                <a:cs typeface="Planer 2" panose="020B0604020202020204" charset="0"/>
              </a:rPr>
              <a:t>Respond to public requests and assist with incidents.</a:t>
            </a:r>
            <a:endParaRPr lang="en-GB" sz="3200" dirty="0">
              <a:solidFill>
                <a:srgbClr val="002554"/>
              </a:solidFill>
              <a:latin typeface="Planer 2" panose="020B0604020202020204" charset="0"/>
              <a:cs typeface="Planer 2" panose="020B0604020202020204" charset="0"/>
            </a:endParaRPr>
          </a:p>
        </p:txBody>
      </p:sp>
    </p:spTree>
    <p:extLst>
      <p:ext uri="{BB962C8B-B14F-4D97-AF65-F5344CB8AC3E}">
        <p14:creationId xmlns:p14="http://schemas.microsoft.com/office/powerpoint/2010/main" val="1975985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2" grpId="0"/>
      <p:bldP spid="3" grpId="0"/>
      <p:bldP spid="4" grpId="0"/>
      <p:bldP spid="6" grpId="0"/>
      <p:bldP spid="14" grpId="0"/>
      <p:bldP spid="16" grpId="0"/>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hlinkClick r:id="rId3"/>
            <a:extLst>
              <a:ext uri="{FF2B5EF4-FFF2-40B4-BE49-F238E27FC236}">
                <a16:creationId xmlns:a16="http://schemas.microsoft.com/office/drawing/2014/main" id="{8CDAB702-CA18-E6A0-4F57-F8248E248436}"/>
              </a:ext>
            </a:extLst>
          </p:cNvPr>
          <p:cNvSpPr txBox="1"/>
          <p:nvPr/>
        </p:nvSpPr>
        <p:spPr>
          <a:xfrm>
            <a:off x="914400" y="308400"/>
            <a:ext cx="5638800" cy="1754326"/>
          </a:xfrm>
          <a:prstGeom prst="rect">
            <a:avLst/>
          </a:prstGeom>
          <a:noFill/>
        </p:spPr>
        <p:txBody>
          <a:bodyPr wrap="square" rtlCol="0">
            <a:spAutoFit/>
          </a:bodyPr>
          <a:lstStyle/>
          <a:p>
            <a:r>
              <a:rPr lang="en-GB" sz="5400" dirty="0">
                <a:solidFill>
                  <a:srgbClr val="002554"/>
                </a:solidFill>
                <a:latin typeface="Planer Bold"/>
              </a:rPr>
              <a:t>Job role 3 – Quantity Surveyor</a:t>
            </a:r>
          </a:p>
        </p:txBody>
      </p:sp>
      <p:sp>
        <p:nvSpPr>
          <p:cNvPr id="2" name="TextBox 1">
            <a:hlinkClick r:id="rId4"/>
            <a:extLst>
              <a:ext uri="{FF2B5EF4-FFF2-40B4-BE49-F238E27FC236}">
                <a16:creationId xmlns:a16="http://schemas.microsoft.com/office/drawing/2014/main" id="{D11DF3FC-79E7-C145-3A69-198C85B4616A}"/>
              </a:ext>
            </a:extLst>
          </p:cNvPr>
          <p:cNvSpPr txBox="1"/>
          <p:nvPr/>
        </p:nvSpPr>
        <p:spPr>
          <a:xfrm>
            <a:off x="10210800" y="308399"/>
            <a:ext cx="4670254" cy="1754326"/>
          </a:xfrm>
          <a:prstGeom prst="rect">
            <a:avLst/>
          </a:prstGeom>
          <a:noFill/>
        </p:spPr>
        <p:txBody>
          <a:bodyPr wrap="square" rtlCol="0">
            <a:spAutoFit/>
          </a:bodyPr>
          <a:lstStyle/>
          <a:p>
            <a:r>
              <a:rPr lang="en-GB" sz="5400" dirty="0">
                <a:solidFill>
                  <a:srgbClr val="002554"/>
                </a:solidFill>
                <a:latin typeface="Planer Bold"/>
              </a:rPr>
              <a:t>Job role 4 – Head Chef</a:t>
            </a:r>
          </a:p>
        </p:txBody>
      </p:sp>
      <p:sp>
        <p:nvSpPr>
          <p:cNvPr id="8" name="TextBox 7">
            <a:extLst>
              <a:ext uri="{FF2B5EF4-FFF2-40B4-BE49-F238E27FC236}">
                <a16:creationId xmlns:a16="http://schemas.microsoft.com/office/drawing/2014/main" id="{10458254-DEA8-4393-FCBE-EF702F1E5635}"/>
              </a:ext>
            </a:extLst>
          </p:cNvPr>
          <p:cNvSpPr txBox="1"/>
          <p:nvPr/>
        </p:nvSpPr>
        <p:spPr>
          <a:xfrm>
            <a:off x="869615" y="2634271"/>
            <a:ext cx="8096250" cy="1569660"/>
          </a:xfrm>
          <a:prstGeom prst="rect">
            <a:avLst/>
          </a:prstGeom>
          <a:noFill/>
        </p:spPr>
        <p:txBody>
          <a:bodyPr wrap="square" rtlCol="0">
            <a:spAutoFit/>
          </a:bodyPr>
          <a:lstStyle/>
          <a:p>
            <a:r>
              <a:rPr lang="en-GB" sz="3200" dirty="0">
                <a:solidFill>
                  <a:srgbClr val="5B507E"/>
                </a:solidFill>
                <a:latin typeface="Planer 2" panose="020B0604020202020204" charset="0"/>
                <a:cs typeface="Planer 2" panose="020B0604020202020204" charset="0"/>
              </a:rPr>
              <a:t>Quantity surveyors oversee construction projects, managing risks and controlling costs.</a:t>
            </a:r>
          </a:p>
        </p:txBody>
      </p:sp>
      <p:sp>
        <p:nvSpPr>
          <p:cNvPr id="9" name="TextBox 8">
            <a:extLst>
              <a:ext uri="{FF2B5EF4-FFF2-40B4-BE49-F238E27FC236}">
                <a16:creationId xmlns:a16="http://schemas.microsoft.com/office/drawing/2014/main" id="{CDE2580D-276E-3EF4-B3FE-1E5900F6D778}"/>
              </a:ext>
            </a:extLst>
          </p:cNvPr>
          <p:cNvSpPr txBox="1"/>
          <p:nvPr/>
        </p:nvSpPr>
        <p:spPr>
          <a:xfrm>
            <a:off x="10210800" y="2612364"/>
            <a:ext cx="8096250" cy="1077218"/>
          </a:xfrm>
          <a:prstGeom prst="rect">
            <a:avLst/>
          </a:prstGeom>
          <a:noFill/>
        </p:spPr>
        <p:txBody>
          <a:bodyPr wrap="square" rtlCol="0">
            <a:spAutoFit/>
          </a:bodyPr>
          <a:lstStyle/>
          <a:p>
            <a:r>
              <a:rPr lang="en-GB" sz="3200" dirty="0">
                <a:solidFill>
                  <a:srgbClr val="5B507E"/>
                </a:solidFill>
                <a:latin typeface="Planer 2" panose="020B0604020202020204" charset="0"/>
                <a:cs typeface="Planer 2" panose="020B0604020202020204" charset="0"/>
              </a:rPr>
              <a:t>Head chefs oversee a restaurant's staff, food and budgets.</a:t>
            </a:r>
          </a:p>
        </p:txBody>
      </p:sp>
      <p:sp>
        <p:nvSpPr>
          <p:cNvPr id="10" name="TextBox 9">
            <a:extLst>
              <a:ext uri="{FF2B5EF4-FFF2-40B4-BE49-F238E27FC236}">
                <a16:creationId xmlns:a16="http://schemas.microsoft.com/office/drawing/2014/main" id="{8695A43B-F6A5-CCF0-C3B0-48494F620A9A}"/>
              </a:ext>
            </a:extLst>
          </p:cNvPr>
          <p:cNvSpPr txBox="1"/>
          <p:nvPr/>
        </p:nvSpPr>
        <p:spPr>
          <a:xfrm>
            <a:off x="869615" y="8655162"/>
            <a:ext cx="7245685" cy="1323439"/>
          </a:xfrm>
          <a:prstGeom prst="rect">
            <a:avLst/>
          </a:prstGeom>
          <a:noFill/>
        </p:spPr>
        <p:txBody>
          <a:bodyPr wrap="square" rtlCol="0">
            <a:spAutoFit/>
          </a:bodyPr>
          <a:lstStyle/>
          <a:p>
            <a:r>
              <a:rPr lang="en-GB" sz="4000" b="1" dirty="0">
                <a:solidFill>
                  <a:srgbClr val="5B507E"/>
                </a:solidFill>
                <a:latin typeface="Planer 2" panose="020B0604020202020204" charset="0"/>
                <a:cs typeface="Planer 2" panose="020B0604020202020204" charset="0"/>
              </a:rPr>
              <a:t>Education route</a:t>
            </a:r>
            <a:r>
              <a:rPr lang="en-GB" sz="4000" dirty="0">
                <a:solidFill>
                  <a:srgbClr val="5B507E"/>
                </a:solidFill>
                <a:latin typeface="Planer 2" panose="020B0604020202020204" charset="0"/>
                <a:cs typeface="Planer 2" panose="020B0604020202020204" charset="0"/>
              </a:rPr>
              <a:t>: Apprenticeship</a:t>
            </a:r>
          </a:p>
        </p:txBody>
      </p:sp>
      <p:sp>
        <p:nvSpPr>
          <p:cNvPr id="12" name="TextBox 11">
            <a:extLst>
              <a:ext uri="{FF2B5EF4-FFF2-40B4-BE49-F238E27FC236}">
                <a16:creationId xmlns:a16="http://schemas.microsoft.com/office/drawing/2014/main" id="{58668270-F744-B8E2-8CBE-F793CE759489}"/>
              </a:ext>
            </a:extLst>
          </p:cNvPr>
          <p:cNvSpPr txBox="1"/>
          <p:nvPr/>
        </p:nvSpPr>
        <p:spPr>
          <a:xfrm>
            <a:off x="10146965" y="8655161"/>
            <a:ext cx="8020049" cy="1323439"/>
          </a:xfrm>
          <a:prstGeom prst="rect">
            <a:avLst/>
          </a:prstGeom>
          <a:noFill/>
        </p:spPr>
        <p:txBody>
          <a:bodyPr wrap="square" rtlCol="0">
            <a:spAutoFit/>
          </a:bodyPr>
          <a:lstStyle/>
          <a:p>
            <a:r>
              <a:rPr lang="en-GB" sz="4000" b="1" dirty="0">
                <a:solidFill>
                  <a:srgbClr val="5B507E"/>
                </a:solidFill>
                <a:latin typeface="Planer 2" panose="020B0604020202020204" charset="0"/>
                <a:cs typeface="Planer 2" panose="020B0604020202020204" charset="0"/>
              </a:rPr>
              <a:t>Education route</a:t>
            </a:r>
            <a:r>
              <a:rPr lang="en-GB" sz="4000" dirty="0">
                <a:solidFill>
                  <a:srgbClr val="5B507E"/>
                </a:solidFill>
                <a:latin typeface="Planer 2" panose="020B0604020202020204" charset="0"/>
                <a:cs typeface="Planer 2" panose="020B0604020202020204" charset="0"/>
              </a:rPr>
              <a:t>: Level 4 qualification (studied at college)</a:t>
            </a:r>
          </a:p>
        </p:txBody>
      </p:sp>
      <p:pic>
        <p:nvPicPr>
          <p:cNvPr id="4" name="Graphic 3" descr="Crane with solid fill">
            <a:extLst>
              <a:ext uri="{FF2B5EF4-FFF2-40B4-BE49-F238E27FC236}">
                <a16:creationId xmlns:a16="http://schemas.microsoft.com/office/drawing/2014/main" id="{621D4FD9-6DA4-B642-D80E-A870B56BEF6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278940" y="157114"/>
            <a:ext cx="1569660" cy="1569660"/>
          </a:xfrm>
          <a:prstGeom prst="rect">
            <a:avLst/>
          </a:prstGeom>
        </p:spPr>
      </p:pic>
      <p:pic>
        <p:nvPicPr>
          <p:cNvPr id="14" name="Graphic 13" descr="Construction worker female outline">
            <a:extLst>
              <a:ext uri="{FF2B5EF4-FFF2-40B4-BE49-F238E27FC236}">
                <a16:creationId xmlns:a16="http://schemas.microsoft.com/office/drawing/2014/main" id="{2B2382FE-E548-42CA-B2F0-287B15FD5B6C}"/>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556166" y="987598"/>
            <a:ext cx="1213017" cy="1213017"/>
          </a:xfrm>
          <a:prstGeom prst="rect">
            <a:avLst/>
          </a:prstGeom>
        </p:spPr>
      </p:pic>
      <p:pic>
        <p:nvPicPr>
          <p:cNvPr id="16" name="Graphic 15" descr="Chef Hat with solid fill">
            <a:extLst>
              <a:ext uri="{FF2B5EF4-FFF2-40B4-BE49-F238E27FC236}">
                <a16:creationId xmlns:a16="http://schemas.microsoft.com/office/drawing/2014/main" id="{49855F15-49E4-C9FA-C070-7063FB482C70}"/>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4227007" y="64781"/>
            <a:ext cx="1754326" cy="1754326"/>
          </a:xfrm>
          <a:prstGeom prst="rect">
            <a:avLst/>
          </a:prstGeom>
        </p:spPr>
      </p:pic>
      <p:pic>
        <p:nvPicPr>
          <p:cNvPr id="18" name="Graphic 17" descr="Chef male with solid fill">
            <a:extLst>
              <a:ext uri="{FF2B5EF4-FFF2-40B4-BE49-F238E27FC236}">
                <a16:creationId xmlns:a16="http://schemas.microsoft.com/office/drawing/2014/main" id="{A864D85F-5A7D-2A4E-9AF7-15C4F5AD979C}"/>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5773402" y="987598"/>
            <a:ext cx="1077218" cy="1077218"/>
          </a:xfrm>
          <a:prstGeom prst="rect">
            <a:avLst/>
          </a:prstGeom>
        </p:spPr>
      </p:pic>
      <p:sp>
        <p:nvSpPr>
          <p:cNvPr id="3" name="TextBox 2">
            <a:extLst>
              <a:ext uri="{FF2B5EF4-FFF2-40B4-BE49-F238E27FC236}">
                <a16:creationId xmlns:a16="http://schemas.microsoft.com/office/drawing/2014/main" id="{5CA3F68B-F67F-BC1B-B98B-086D43D9288A}"/>
              </a:ext>
            </a:extLst>
          </p:cNvPr>
          <p:cNvSpPr txBox="1"/>
          <p:nvPr/>
        </p:nvSpPr>
        <p:spPr>
          <a:xfrm>
            <a:off x="914400" y="4426896"/>
            <a:ext cx="8096250" cy="1077218"/>
          </a:xfrm>
          <a:prstGeom prst="rect">
            <a:avLst/>
          </a:prstGeom>
          <a:noFill/>
        </p:spPr>
        <p:txBody>
          <a:bodyPr wrap="square" rtlCol="0">
            <a:spAutoFit/>
          </a:bodyPr>
          <a:lstStyle/>
          <a:p>
            <a:pPr indent="-457200">
              <a:buFont typeface="Wingdings" panose="05000000000000000000" pitchFamily="2" charset="2"/>
              <a:buChar char="Ø"/>
            </a:pPr>
            <a:r>
              <a:rPr lang="en-US" sz="3200" dirty="0">
                <a:solidFill>
                  <a:srgbClr val="002554"/>
                </a:solidFill>
                <a:latin typeface="Planer 2" panose="020B0604020202020204" charset="0"/>
                <a:cs typeface="Planer 2" panose="020B0604020202020204" charset="0"/>
              </a:rPr>
              <a:t>Develop work schedules to ensure project stays on track</a:t>
            </a:r>
            <a:endParaRPr lang="en-GB" sz="3200" dirty="0">
              <a:solidFill>
                <a:srgbClr val="002554"/>
              </a:solidFill>
              <a:latin typeface="Planer 2" panose="020B0604020202020204" charset="0"/>
              <a:cs typeface="Planer 2" panose="020B0604020202020204" charset="0"/>
            </a:endParaRPr>
          </a:p>
        </p:txBody>
      </p:sp>
      <p:sp>
        <p:nvSpPr>
          <p:cNvPr id="6" name="TextBox 5">
            <a:extLst>
              <a:ext uri="{FF2B5EF4-FFF2-40B4-BE49-F238E27FC236}">
                <a16:creationId xmlns:a16="http://schemas.microsoft.com/office/drawing/2014/main" id="{E457A85E-9CEA-0818-468A-BA9D4916D0C3}"/>
              </a:ext>
            </a:extLst>
          </p:cNvPr>
          <p:cNvSpPr txBox="1"/>
          <p:nvPr/>
        </p:nvSpPr>
        <p:spPr>
          <a:xfrm>
            <a:off x="10172701" y="4426896"/>
            <a:ext cx="8096250" cy="1077218"/>
          </a:xfrm>
          <a:prstGeom prst="rect">
            <a:avLst/>
          </a:prstGeom>
          <a:noFill/>
        </p:spPr>
        <p:txBody>
          <a:bodyPr wrap="square" rtlCol="0">
            <a:spAutoFit/>
          </a:bodyPr>
          <a:lstStyle/>
          <a:p>
            <a:pPr marL="457200" indent="-457200">
              <a:buFont typeface="Wingdings" panose="05000000000000000000" pitchFamily="2" charset="2"/>
              <a:buChar char="Ø"/>
            </a:pPr>
            <a:r>
              <a:rPr lang="en-US" sz="3200" dirty="0">
                <a:solidFill>
                  <a:srgbClr val="002554"/>
                </a:solidFill>
                <a:latin typeface="Planer 2" panose="020B0604020202020204" charset="0"/>
                <a:cs typeface="Planer 2" panose="020B0604020202020204" charset="0"/>
              </a:rPr>
              <a:t>Manage, train, and recruit all staff.</a:t>
            </a:r>
            <a:endParaRPr lang="en-GB" sz="3200" dirty="0">
              <a:solidFill>
                <a:srgbClr val="002554"/>
              </a:solidFill>
              <a:latin typeface="Planer 2" panose="020B0604020202020204" charset="0"/>
              <a:cs typeface="Planer 2" panose="020B0604020202020204" charset="0"/>
            </a:endParaRPr>
          </a:p>
          <a:p>
            <a:pPr marL="457200" indent="-457200">
              <a:buFont typeface="Wingdings" panose="05000000000000000000" pitchFamily="2" charset="2"/>
              <a:buChar char="Ø"/>
            </a:pPr>
            <a:endParaRPr lang="en-GB" sz="3200" dirty="0">
              <a:solidFill>
                <a:srgbClr val="002554"/>
              </a:solidFill>
              <a:latin typeface="Planer 2" panose="020B0604020202020204" charset="0"/>
              <a:cs typeface="Planer 2" panose="020B0604020202020204" charset="0"/>
            </a:endParaRPr>
          </a:p>
        </p:txBody>
      </p:sp>
      <p:sp>
        <p:nvSpPr>
          <p:cNvPr id="15" name="TextBox 14">
            <a:extLst>
              <a:ext uri="{FF2B5EF4-FFF2-40B4-BE49-F238E27FC236}">
                <a16:creationId xmlns:a16="http://schemas.microsoft.com/office/drawing/2014/main" id="{0AAC524C-9DA3-FBDB-460D-6551CD658923}"/>
              </a:ext>
            </a:extLst>
          </p:cNvPr>
          <p:cNvSpPr txBox="1"/>
          <p:nvPr/>
        </p:nvSpPr>
        <p:spPr>
          <a:xfrm>
            <a:off x="914400" y="5894259"/>
            <a:ext cx="8096250" cy="1077218"/>
          </a:xfrm>
          <a:prstGeom prst="rect">
            <a:avLst/>
          </a:prstGeom>
          <a:noFill/>
        </p:spPr>
        <p:txBody>
          <a:bodyPr wrap="square" rtlCol="0">
            <a:spAutoFit/>
          </a:bodyPr>
          <a:lstStyle/>
          <a:p>
            <a:pPr marL="457200" indent="-457200">
              <a:buFont typeface="Wingdings" panose="05000000000000000000" pitchFamily="2" charset="2"/>
              <a:buChar char="Ø"/>
            </a:pPr>
            <a:r>
              <a:rPr lang="en-US" sz="3200" dirty="0">
                <a:solidFill>
                  <a:srgbClr val="002554"/>
                </a:solidFill>
                <a:latin typeface="Planer 2" panose="020B0604020202020204" charset="0"/>
                <a:cs typeface="Planer 2" panose="020B0604020202020204" charset="0"/>
              </a:rPr>
              <a:t>Consider how materials, time, and </a:t>
            </a:r>
            <a:r>
              <a:rPr lang="en-US" sz="3200" dirty="0" err="1">
                <a:solidFill>
                  <a:srgbClr val="002554"/>
                </a:solidFill>
                <a:latin typeface="Planer 2" panose="020B0604020202020204" charset="0"/>
                <a:cs typeface="Planer 2" panose="020B0604020202020204" charset="0"/>
              </a:rPr>
              <a:t>labour</a:t>
            </a:r>
            <a:r>
              <a:rPr lang="en-US" sz="3200" dirty="0">
                <a:solidFill>
                  <a:srgbClr val="002554"/>
                </a:solidFill>
                <a:latin typeface="Planer 2" panose="020B0604020202020204" charset="0"/>
                <a:cs typeface="Planer 2" panose="020B0604020202020204" charset="0"/>
              </a:rPr>
              <a:t> affect budget.</a:t>
            </a:r>
            <a:endParaRPr lang="en-GB" sz="3200" dirty="0">
              <a:solidFill>
                <a:srgbClr val="002554"/>
              </a:solidFill>
              <a:latin typeface="Planer 2" panose="020B0604020202020204" charset="0"/>
              <a:cs typeface="Planer 2" panose="020B0604020202020204" charset="0"/>
            </a:endParaRPr>
          </a:p>
        </p:txBody>
      </p:sp>
      <p:sp>
        <p:nvSpPr>
          <p:cNvPr id="19" name="TextBox 18">
            <a:extLst>
              <a:ext uri="{FF2B5EF4-FFF2-40B4-BE49-F238E27FC236}">
                <a16:creationId xmlns:a16="http://schemas.microsoft.com/office/drawing/2014/main" id="{3192298C-7648-CAA3-85D4-2EDDE6A40C22}"/>
              </a:ext>
            </a:extLst>
          </p:cNvPr>
          <p:cNvSpPr txBox="1"/>
          <p:nvPr/>
        </p:nvSpPr>
        <p:spPr>
          <a:xfrm>
            <a:off x="869615" y="7274710"/>
            <a:ext cx="8452015" cy="1077218"/>
          </a:xfrm>
          <a:prstGeom prst="rect">
            <a:avLst/>
          </a:prstGeom>
          <a:noFill/>
        </p:spPr>
        <p:txBody>
          <a:bodyPr wrap="square">
            <a:spAutoFit/>
          </a:bodyPr>
          <a:lstStyle/>
          <a:p>
            <a:pPr marL="601345" indent="-457200">
              <a:buFont typeface="Wingdings" panose="05000000000000000000" pitchFamily="2" charset="2"/>
              <a:buChar char="Ø"/>
            </a:pPr>
            <a:r>
              <a:rPr lang="en-US" sz="3200" dirty="0">
                <a:solidFill>
                  <a:srgbClr val="002554"/>
                </a:solidFill>
                <a:latin typeface="Planer 2" panose="020B0604020202020204" charset="0"/>
                <a:cs typeface="Planer 2" panose="020B0604020202020204" charset="0"/>
              </a:rPr>
              <a:t>Determine client's needs and develop plans</a:t>
            </a:r>
            <a:r>
              <a:rPr lang="en-US" sz="1800" dirty="0">
                <a:solidFill>
                  <a:srgbClr val="8F4895"/>
                </a:solidFill>
                <a:effectLst/>
                <a:latin typeface="Arial" panose="020B0604020202020204" pitchFamily="34" charset="0"/>
                <a:ea typeface="Arial" panose="020B0604020202020204" pitchFamily="34" charset="0"/>
                <a:cs typeface="Times New Roman" panose="02020603050405020304" pitchFamily="18" charset="0"/>
              </a:rPr>
              <a:t>.</a:t>
            </a:r>
            <a:endParaRPr lang="en-GB" sz="1800" dirty="0">
              <a:effectLst/>
              <a:latin typeface="Arial" panose="020B0604020202020204" pitchFamily="34" charset="0"/>
              <a:ea typeface="Arial" panose="020B0604020202020204" pitchFamily="34" charset="0"/>
              <a:cs typeface="Times New Roman" panose="02020603050405020304" pitchFamily="18" charset="0"/>
            </a:endParaRPr>
          </a:p>
        </p:txBody>
      </p:sp>
      <p:sp>
        <p:nvSpPr>
          <p:cNvPr id="20" name="TextBox 19">
            <a:extLst>
              <a:ext uri="{FF2B5EF4-FFF2-40B4-BE49-F238E27FC236}">
                <a16:creationId xmlns:a16="http://schemas.microsoft.com/office/drawing/2014/main" id="{C7A33502-D07E-BEA5-D5EE-5149B75DE46F}"/>
              </a:ext>
            </a:extLst>
          </p:cNvPr>
          <p:cNvSpPr txBox="1"/>
          <p:nvPr/>
        </p:nvSpPr>
        <p:spPr>
          <a:xfrm>
            <a:off x="10210800" y="5894259"/>
            <a:ext cx="8096250" cy="1077218"/>
          </a:xfrm>
          <a:prstGeom prst="rect">
            <a:avLst/>
          </a:prstGeom>
          <a:noFill/>
        </p:spPr>
        <p:txBody>
          <a:bodyPr wrap="square" rtlCol="0">
            <a:spAutoFit/>
          </a:bodyPr>
          <a:lstStyle/>
          <a:p>
            <a:pPr marL="457200" indent="-457200">
              <a:buFont typeface="Wingdings" panose="05000000000000000000" pitchFamily="2" charset="2"/>
              <a:buChar char="Ø"/>
            </a:pPr>
            <a:r>
              <a:rPr lang="en-US" sz="3200" dirty="0">
                <a:solidFill>
                  <a:srgbClr val="002554"/>
                </a:solidFill>
                <a:latin typeface="Planer 2" panose="020B0604020202020204" charset="0"/>
                <a:cs typeface="Planer 2" panose="020B0604020202020204" charset="0"/>
              </a:rPr>
              <a:t>Maintain or increase profit. </a:t>
            </a:r>
            <a:endParaRPr lang="en-GB" sz="3200" dirty="0">
              <a:solidFill>
                <a:srgbClr val="002554"/>
              </a:solidFill>
              <a:latin typeface="Planer 2" panose="020B0604020202020204" charset="0"/>
              <a:cs typeface="Planer 2" panose="020B0604020202020204" charset="0"/>
            </a:endParaRPr>
          </a:p>
          <a:p>
            <a:pPr marL="457200" indent="-457200">
              <a:buFont typeface="Wingdings" panose="05000000000000000000" pitchFamily="2" charset="2"/>
              <a:buChar char="Ø"/>
            </a:pPr>
            <a:endParaRPr lang="en-GB" sz="3200" dirty="0">
              <a:solidFill>
                <a:srgbClr val="002554"/>
              </a:solidFill>
              <a:latin typeface="Planer 2" panose="020B0604020202020204" charset="0"/>
              <a:cs typeface="Planer 2" panose="020B0604020202020204" charset="0"/>
            </a:endParaRPr>
          </a:p>
        </p:txBody>
      </p:sp>
      <p:sp>
        <p:nvSpPr>
          <p:cNvPr id="21" name="TextBox 20">
            <a:extLst>
              <a:ext uri="{FF2B5EF4-FFF2-40B4-BE49-F238E27FC236}">
                <a16:creationId xmlns:a16="http://schemas.microsoft.com/office/drawing/2014/main" id="{9F342372-024E-6ED5-6792-DEC36FB19257}"/>
              </a:ext>
            </a:extLst>
          </p:cNvPr>
          <p:cNvSpPr txBox="1"/>
          <p:nvPr/>
        </p:nvSpPr>
        <p:spPr>
          <a:xfrm>
            <a:off x="10191749" y="6971477"/>
            <a:ext cx="8020045" cy="1077218"/>
          </a:xfrm>
          <a:prstGeom prst="rect">
            <a:avLst/>
          </a:prstGeom>
          <a:noFill/>
        </p:spPr>
        <p:txBody>
          <a:bodyPr wrap="square" rtlCol="0">
            <a:spAutoFit/>
          </a:bodyPr>
          <a:lstStyle/>
          <a:p>
            <a:pPr marL="457200" indent="-457200">
              <a:buFont typeface="Wingdings" panose="05000000000000000000" pitchFamily="2" charset="2"/>
              <a:buChar char="Ø"/>
            </a:pPr>
            <a:r>
              <a:rPr lang="en-US" sz="3200" dirty="0">
                <a:solidFill>
                  <a:srgbClr val="002554"/>
                </a:solidFill>
                <a:latin typeface="Planer 2" panose="020B0604020202020204" charset="0"/>
                <a:cs typeface="Planer 2" panose="020B0604020202020204" charset="0"/>
              </a:rPr>
              <a:t>Responsible for daily kitchen operations. </a:t>
            </a:r>
            <a:endParaRPr lang="en-GB" sz="3200" dirty="0">
              <a:solidFill>
                <a:srgbClr val="002554"/>
              </a:solidFill>
              <a:latin typeface="Planer 2" panose="020B0604020202020204" charset="0"/>
              <a:cs typeface="Planer 2" panose="020B0604020202020204" charset="0"/>
            </a:endParaRPr>
          </a:p>
          <a:p>
            <a:pPr marL="457200" indent="-457200">
              <a:buFont typeface="Wingdings" panose="05000000000000000000" pitchFamily="2" charset="2"/>
              <a:buChar char="Ø"/>
            </a:pPr>
            <a:endParaRPr lang="en-GB" sz="3200" dirty="0">
              <a:solidFill>
                <a:srgbClr val="002554"/>
              </a:solidFill>
              <a:latin typeface="Planer 2" panose="020B0604020202020204" charset="0"/>
              <a:cs typeface="Planer 2" panose="020B0604020202020204" charset="0"/>
            </a:endParaRPr>
          </a:p>
        </p:txBody>
      </p:sp>
      <p:cxnSp>
        <p:nvCxnSpPr>
          <p:cNvPr id="11" name="Straight Connector 10">
            <a:extLst>
              <a:ext uri="{FF2B5EF4-FFF2-40B4-BE49-F238E27FC236}">
                <a16:creationId xmlns:a16="http://schemas.microsoft.com/office/drawing/2014/main" id="{CEBDAE28-F9E9-D451-555F-A3D016B73D7D}"/>
              </a:ext>
            </a:extLst>
          </p:cNvPr>
          <p:cNvCxnSpPr>
            <a:cxnSpLocks/>
          </p:cNvCxnSpPr>
          <p:nvPr/>
        </p:nvCxnSpPr>
        <p:spPr>
          <a:xfrm>
            <a:off x="9144000" y="0"/>
            <a:ext cx="0" cy="10287000"/>
          </a:xfrm>
          <a:prstGeom prst="line">
            <a:avLst/>
          </a:prstGeom>
          <a:ln w="76200">
            <a:solidFill>
              <a:srgbClr val="002554"/>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6433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2" grpId="0"/>
      <p:bldP spid="3" grpId="0"/>
      <p:bldP spid="6" grpId="0"/>
      <p:bldP spid="15" grpId="0"/>
      <p:bldP spid="19" grpId="0"/>
      <p:bldP spid="20"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6">
            <a:extLst>
              <a:ext uri="{FF2B5EF4-FFF2-40B4-BE49-F238E27FC236}">
                <a16:creationId xmlns:a16="http://schemas.microsoft.com/office/drawing/2014/main" id="{5892076E-3CE5-C4C7-01E1-0B7BE33EE544}"/>
              </a:ext>
            </a:extLst>
          </p:cNvPr>
          <p:cNvGrpSpPr/>
          <p:nvPr/>
        </p:nvGrpSpPr>
        <p:grpSpPr>
          <a:xfrm rot="1976097">
            <a:off x="-1684810" y="8277282"/>
            <a:ext cx="7822470" cy="3654301"/>
            <a:chOff x="0" y="0"/>
            <a:chExt cx="3117302" cy="1405601"/>
          </a:xfrm>
        </p:grpSpPr>
        <p:sp>
          <p:nvSpPr>
            <p:cNvPr id="11" name="Freeform 7">
              <a:extLst>
                <a:ext uri="{FF2B5EF4-FFF2-40B4-BE49-F238E27FC236}">
                  <a16:creationId xmlns:a16="http://schemas.microsoft.com/office/drawing/2014/main" id="{BCAD7C34-D2EA-DBDD-0115-3DB02372CD15}"/>
                </a:ext>
              </a:extLst>
            </p:cNvPr>
            <p:cNvSpPr/>
            <p:nvPr/>
          </p:nvSpPr>
          <p:spPr>
            <a:xfrm>
              <a:off x="0" y="0"/>
              <a:ext cx="3117302" cy="1405601"/>
            </a:xfrm>
            <a:custGeom>
              <a:avLst/>
              <a:gdLst/>
              <a:ahLst/>
              <a:cxnLst/>
              <a:rect l="l" t="t" r="r" b="b"/>
              <a:pathLst>
                <a:path w="3117302" h="1405601">
                  <a:moveTo>
                    <a:pt x="0" y="0"/>
                  </a:moveTo>
                  <a:lnTo>
                    <a:pt x="3117302" y="0"/>
                  </a:lnTo>
                  <a:lnTo>
                    <a:pt x="3117302" y="1405601"/>
                  </a:lnTo>
                  <a:lnTo>
                    <a:pt x="0" y="1405601"/>
                  </a:lnTo>
                  <a:close/>
                </a:path>
              </a:pathLst>
            </a:custGeom>
            <a:solidFill>
              <a:srgbClr val="EFEFEF">
                <a:alpha val="80000"/>
              </a:srgbClr>
            </a:solidFill>
          </p:spPr>
        </p:sp>
        <p:sp>
          <p:nvSpPr>
            <p:cNvPr id="12" name="TextBox 8">
              <a:extLst>
                <a:ext uri="{FF2B5EF4-FFF2-40B4-BE49-F238E27FC236}">
                  <a16:creationId xmlns:a16="http://schemas.microsoft.com/office/drawing/2014/main" id="{5240B7BA-1327-7B3C-D117-F4FA2E0D5F49}"/>
                </a:ext>
              </a:extLst>
            </p:cNvPr>
            <p:cNvSpPr txBox="1"/>
            <p:nvPr/>
          </p:nvSpPr>
          <p:spPr>
            <a:xfrm>
              <a:off x="0" y="-38100"/>
              <a:ext cx="812800" cy="850900"/>
            </a:xfrm>
            <a:prstGeom prst="rect">
              <a:avLst/>
            </a:prstGeom>
          </p:spPr>
          <p:txBody>
            <a:bodyPr lIns="60960" tIns="60960" rIns="60960" bIns="60960" rtlCol="0" anchor="ctr"/>
            <a:lstStyle/>
            <a:p>
              <a:pPr marL="0" marR="0" lvl="0" indent="0" algn="ctr" defTabSz="914400" rtl="0" eaLnBrk="1" fontAlgn="auto" latinLnBrk="0" hangingPunct="1">
                <a:lnSpc>
                  <a:spcPts val="2688"/>
                </a:lnSpc>
                <a:spcBef>
                  <a:spcPct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pic>
        <p:nvPicPr>
          <p:cNvPr id="5" name="Picture 5"/>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rot="2700000">
            <a:off x="15813116" y="7737061"/>
            <a:ext cx="1604803" cy="1598785"/>
          </a:xfrm>
          <a:prstGeom prst="rect">
            <a:avLst/>
          </a:prstGeom>
        </p:spPr>
      </p:pic>
      <p:pic>
        <p:nvPicPr>
          <p:cNvPr id="9" name="Picture 9"/>
          <p:cNvPicPr>
            <a:picLocks noChangeAspect="1"/>
          </p:cNvPicPr>
          <p:nvPr/>
        </p:nvPicPr>
        <p:blipFill>
          <a:blip r:embed="rId5"/>
          <a:srcRect/>
          <a:stretch>
            <a:fillRect/>
          </a:stretch>
        </p:blipFill>
        <p:spPr>
          <a:xfrm>
            <a:off x="398578" y="8852487"/>
            <a:ext cx="2744232" cy="1018796"/>
          </a:xfrm>
          <a:prstGeom prst="rect">
            <a:avLst/>
          </a:prstGeom>
        </p:spPr>
      </p:pic>
      <p:sp>
        <p:nvSpPr>
          <p:cNvPr id="16" name="TextBox 15">
            <a:extLst>
              <a:ext uri="{FF2B5EF4-FFF2-40B4-BE49-F238E27FC236}">
                <a16:creationId xmlns:a16="http://schemas.microsoft.com/office/drawing/2014/main" id="{887B0A31-D96E-2525-975D-9551D99DA64E}"/>
              </a:ext>
            </a:extLst>
          </p:cNvPr>
          <p:cNvSpPr txBox="1"/>
          <p:nvPr/>
        </p:nvSpPr>
        <p:spPr>
          <a:xfrm>
            <a:off x="3029090" y="388987"/>
            <a:ext cx="11980333" cy="1107996"/>
          </a:xfrm>
          <a:prstGeom prst="rect">
            <a:avLst/>
          </a:prstGeom>
          <a:noFill/>
        </p:spPr>
        <p:txBody>
          <a:bodyPr wrap="square" rtlCol="0">
            <a:spAutoFit/>
          </a:bodyPr>
          <a:lstStyle/>
          <a:p>
            <a:pPr algn="ctr"/>
            <a:r>
              <a:rPr lang="en-GB" sz="6600" b="1" dirty="0">
                <a:solidFill>
                  <a:srgbClr val="002554"/>
                </a:solidFill>
                <a:latin typeface="Planer" panose="020B0604020202020204" charset="0"/>
              </a:rPr>
              <a:t>What </a:t>
            </a:r>
            <a:r>
              <a:rPr lang="en-GB" sz="6600" b="1" i="1" dirty="0">
                <a:solidFill>
                  <a:srgbClr val="002554"/>
                </a:solidFill>
                <a:latin typeface="Planer" panose="020B0604020202020204" charset="0"/>
              </a:rPr>
              <a:t>kind </a:t>
            </a:r>
            <a:r>
              <a:rPr lang="en-GB" sz="6600" b="1" dirty="0">
                <a:solidFill>
                  <a:srgbClr val="002554"/>
                </a:solidFill>
                <a:latin typeface="Planer" panose="020B0604020202020204" charset="0"/>
              </a:rPr>
              <a:t>of skills do I need?</a:t>
            </a:r>
          </a:p>
        </p:txBody>
      </p:sp>
      <p:sp>
        <p:nvSpPr>
          <p:cNvPr id="17" name="Rectangle 16">
            <a:extLst>
              <a:ext uri="{FF2B5EF4-FFF2-40B4-BE49-F238E27FC236}">
                <a16:creationId xmlns:a16="http://schemas.microsoft.com/office/drawing/2014/main" id="{B6A8CC44-774D-B003-5EC5-F233B83BC174}"/>
              </a:ext>
            </a:extLst>
          </p:cNvPr>
          <p:cNvSpPr/>
          <p:nvPr/>
        </p:nvSpPr>
        <p:spPr>
          <a:xfrm>
            <a:off x="1015715" y="2450455"/>
            <a:ext cx="8003541" cy="5386090"/>
          </a:xfrm>
          <a:prstGeom prst="rect">
            <a:avLst/>
          </a:prstGeom>
        </p:spPr>
        <p:txBody>
          <a:bodyPr wrap="square">
            <a:spAutoFit/>
          </a:bodyPr>
          <a:lstStyle/>
          <a:p>
            <a:r>
              <a:rPr lang="en" sz="4400" b="1" dirty="0">
                <a:solidFill>
                  <a:srgbClr val="002554"/>
                </a:solidFill>
                <a:latin typeface="Planer" panose="020B0604020202020204" charset="0"/>
                <a:ea typeface="Open Sans"/>
                <a:cs typeface="Arial Rounded MT Bold"/>
                <a:sym typeface="Open Sans"/>
              </a:rPr>
              <a:t>Specialist: </a:t>
            </a:r>
            <a:endParaRPr lang="en-GB" sz="4400" b="1" dirty="0">
              <a:solidFill>
                <a:srgbClr val="002554"/>
              </a:solidFill>
              <a:latin typeface="Planer" panose="020B0604020202020204" charset="0"/>
              <a:ea typeface="Open Sans"/>
              <a:cs typeface="Arial Rounded MT Bold"/>
              <a:sym typeface="Open Sans"/>
            </a:endParaRPr>
          </a:p>
          <a:p>
            <a:endParaRPr lang="en-GB" sz="4400" b="1" dirty="0">
              <a:solidFill>
                <a:srgbClr val="002554"/>
              </a:solidFill>
              <a:latin typeface="Planer" panose="020B0604020202020204" charset="0"/>
              <a:ea typeface="Open Sans"/>
              <a:cs typeface="Open Sans"/>
              <a:sym typeface="Open Sans"/>
            </a:endParaRPr>
          </a:p>
          <a:p>
            <a:pPr marL="285750" indent="-285750">
              <a:buFont typeface="Arial"/>
              <a:buChar char="•"/>
            </a:pPr>
            <a:r>
              <a:rPr lang="en-GB" sz="4000" dirty="0">
                <a:solidFill>
                  <a:srgbClr val="002554"/>
                </a:solidFill>
                <a:latin typeface="Planer" panose="020B0604020202020204" charset="0"/>
                <a:ea typeface="Open Sans"/>
                <a:cs typeface="Arial Unicode MS"/>
                <a:sym typeface="Open Sans"/>
              </a:rPr>
              <a:t>Directly relate to the specific role you’re applying for</a:t>
            </a:r>
          </a:p>
          <a:p>
            <a:pPr marL="285750" indent="-285750">
              <a:buFont typeface="Arial"/>
              <a:buChar char="•"/>
            </a:pPr>
            <a:r>
              <a:rPr lang="en-GB" sz="4000" dirty="0">
                <a:solidFill>
                  <a:srgbClr val="002554"/>
                </a:solidFill>
                <a:latin typeface="Planer" panose="020B0604020202020204" charset="0"/>
                <a:ea typeface="Open Sans"/>
                <a:cs typeface="Arial Unicode MS"/>
                <a:sym typeface="Open Sans"/>
              </a:rPr>
              <a:t>Gained through experience and higher education qualifications</a:t>
            </a:r>
            <a:endParaRPr lang="en" sz="4000" dirty="0">
              <a:solidFill>
                <a:srgbClr val="002554"/>
              </a:solidFill>
              <a:latin typeface="Planer" panose="020B0604020202020204" charset="0"/>
              <a:ea typeface="Open Sans"/>
              <a:cs typeface="Arial Unicode MS"/>
              <a:sym typeface="Open Sans"/>
            </a:endParaRPr>
          </a:p>
          <a:p>
            <a:endParaRPr lang="en" sz="3200" dirty="0">
              <a:solidFill>
                <a:srgbClr val="002554"/>
              </a:solidFill>
              <a:latin typeface="Planer" panose="020B0604020202020204" charset="0"/>
              <a:ea typeface="Open Sans"/>
              <a:cs typeface="Open Sans"/>
              <a:sym typeface="Open Sans"/>
            </a:endParaRPr>
          </a:p>
          <a:p>
            <a:br>
              <a:rPr lang="en" sz="3200" dirty="0">
                <a:solidFill>
                  <a:srgbClr val="002554"/>
                </a:solidFill>
                <a:latin typeface="Planer" panose="020B0604020202020204" charset="0"/>
                <a:ea typeface="Open Sans"/>
                <a:cs typeface="Open Sans"/>
                <a:sym typeface="Open Sans"/>
              </a:rPr>
            </a:br>
            <a:endParaRPr lang="en-GB" sz="3200" dirty="0">
              <a:solidFill>
                <a:srgbClr val="002554"/>
              </a:solidFill>
              <a:latin typeface="Planer" panose="020B0604020202020204" charset="0"/>
            </a:endParaRPr>
          </a:p>
        </p:txBody>
      </p:sp>
      <p:sp>
        <p:nvSpPr>
          <p:cNvPr id="18" name="TextBox 17">
            <a:extLst>
              <a:ext uri="{FF2B5EF4-FFF2-40B4-BE49-F238E27FC236}">
                <a16:creationId xmlns:a16="http://schemas.microsoft.com/office/drawing/2014/main" id="{8E96FB74-ADAB-5BBC-8472-8278EAFA3FAE}"/>
              </a:ext>
            </a:extLst>
          </p:cNvPr>
          <p:cNvSpPr txBox="1"/>
          <p:nvPr/>
        </p:nvSpPr>
        <p:spPr>
          <a:xfrm>
            <a:off x="10094693" y="2369372"/>
            <a:ext cx="8003542" cy="4893647"/>
          </a:xfrm>
          <a:prstGeom prst="rect">
            <a:avLst/>
          </a:prstGeom>
          <a:noFill/>
        </p:spPr>
        <p:txBody>
          <a:bodyPr wrap="square" rtlCol="0">
            <a:spAutoFit/>
          </a:bodyPr>
          <a:lstStyle/>
          <a:p>
            <a:r>
              <a:rPr lang="en" sz="4000" b="1" dirty="0">
                <a:solidFill>
                  <a:srgbClr val="002554"/>
                </a:solidFill>
                <a:latin typeface="Planer" panose="020B0604020202020204" charset="0"/>
                <a:ea typeface="Open Sans"/>
                <a:cs typeface="Arial Rounded MT Bold"/>
                <a:sym typeface="Open Sans"/>
              </a:rPr>
              <a:t>General: </a:t>
            </a:r>
            <a:endParaRPr lang="en-GB" sz="4000" b="1" dirty="0">
              <a:solidFill>
                <a:srgbClr val="002554"/>
              </a:solidFill>
              <a:latin typeface="Planer" panose="020B0604020202020204" charset="0"/>
              <a:ea typeface="Open Sans"/>
              <a:cs typeface="Arial Rounded MT Bold"/>
              <a:sym typeface="Open Sans"/>
            </a:endParaRPr>
          </a:p>
          <a:p>
            <a:endParaRPr lang="en-GB" sz="4000" b="1" dirty="0">
              <a:solidFill>
                <a:srgbClr val="002554"/>
              </a:solidFill>
              <a:latin typeface="Planer" panose="020B0604020202020204" charset="0"/>
              <a:ea typeface="Open Sans"/>
              <a:cs typeface="Open Sans"/>
              <a:sym typeface="Open Sans"/>
            </a:endParaRPr>
          </a:p>
          <a:p>
            <a:pPr marL="285750" indent="-285750">
              <a:buFont typeface="Arial"/>
              <a:buChar char="•"/>
            </a:pPr>
            <a:r>
              <a:rPr lang="en-GB" sz="4000" dirty="0">
                <a:solidFill>
                  <a:srgbClr val="002554"/>
                </a:solidFill>
                <a:latin typeface="Planer" panose="020B0604020202020204" charset="0"/>
                <a:ea typeface="Open Sans"/>
                <a:cs typeface="Arial Unicode MS"/>
                <a:sym typeface="Open Sans"/>
              </a:rPr>
              <a:t>Gained through hobbies, part time work and volunteering.</a:t>
            </a:r>
          </a:p>
          <a:p>
            <a:pPr marL="285750" indent="-285750">
              <a:buFont typeface="Arial"/>
              <a:buChar char="•"/>
            </a:pPr>
            <a:r>
              <a:rPr lang="en-GB" sz="4000" dirty="0">
                <a:solidFill>
                  <a:srgbClr val="002554"/>
                </a:solidFill>
                <a:latin typeface="Planer" panose="020B0604020202020204" charset="0"/>
                <a:cs typeface="Arial Unicode MS"/>
              </a:rPr>
              <a:t>Vital to assess how easily you would fit into a work environment</a:t>
            </a:r>
          </a:p>
          <a:p>
            <a:pPr marL="285750" indent="-285750">
              <a:buFont typeface="Arial"/>
              <a:buChar char="•"/>
            </a:pPr>
            <a:r>
              <a:rPr lang="en-GB" sz="4000" dirty="0">
                <a:solidFill>
                  <a:srgbClr val="002554"/>
                </a:solidFill>
                <a:latin typeface="Planer" panose="020B0604020202020204" charset="0"/>
                <a:cs typeface="Arial Unicode MS"/>
              </a:rPr>
              <a:t>Also referred to as soft skills</a:t>
            </a:r>
          </a:p>
          <a:p>
            <a:endParaRPr lang="en-US" sz="3200" dirty="0">
              <a:solidFill>
                <a:srgbClr val="002554"/>
              </a:solidFill>
              <a:latin typeface="Planer" panose="020B0604020202020204" charset="0"/>
            </a:endParaRPr>
          </a:p>
        </p:txBody>
      </p:sp>
      <p:sp>
        <p:nvSpPr>
          <p:cNvPr id="20" name="TextBox 19">
            <a:extLst>
              <a:ext uri="{FF2B5EF4-FFF2-40B4-BE49-F238E27FC236}">
                <a16:creationId xmlns:a16="http://schemas.microsoft.com/office/drawing/2014/main" id="{AC721F08-A3A6-5F18-62B3-1E6B61274EC5}"/>
              </a:ext>
            </a:extLst>
          </p:cNvPr>
          <p:cNvSpPr txBox="1"/>
          <p:nvPr/>
        </p:nvSpPr>
        <p:spPr>
          <a:xfrm>
            <a:off x="2360312" y="7474624"/>
            <a:ext cx="13567375" cy="2123658"/>
          </a:xfrm>
          <a:prstGeom prst="rect">
            <a:avLst/>
          </a:prstGeom>
          <a:noFill/>
        </p:spPr>
        <p:txBody>
          <a:bodyPr wrap="square" rtlCol="0">
            <a:spAutoFit/>
          </a:bodyPr>
          <a:lstStyle/>
          <a:p>
            <a:pPr algn="ctr"/>
            <a:r>
              <a:rPr lang="en-GB" sz="4400" dirty="0">
                <a:solidFill>
                  <a:srgbClr val="002554"/>
                </a:solidFill>
                <a:latin typeface="Planer 2" panose="020B0604020202020204" charset="0"/>
                <a:cs typeface="Planer 2" panose="020B0604020202020204" charset="0"/>
              </a:rPr>
              <a:t>Skills like management, teamwork and independence are highly sought after in recruitment, but easy to build! </a:t>
            </a:r>
          </a:p>
        </p:txBody>
      </p:sp>
      <p:grpSp>
        <p:nvGrpSpPr>
          <p:cNvPr id="13" name="Group 2">
            <a:extLst>
              <a:ext uri="{FF2B5EF4-FFF2-40B4-BE49-F238E27FC236}">
                <a16:creationId xmlns:a16="http://schemas.microsoft.com/office/drawing/2014/main" id="{64B1246D-F12C-8F55-F156-91ED62971BDF}"/>
              </a:ext>
            </a:extLst>
          </p:cNvPr>
          <p:cNvGrpSpPr/>
          <p:nvPr/>
        </p:nvGrpSpPr>
        <p:grpSpPr>
          <a:xfrm rot="1697911">
            <a:off x="8295840" y="-2207431"/>
            <a:ext cx="11873216" cy="19222489"/>
            <a:chOff x="0" y="0"/>
            <a:chExt cx="3015026" cy="4729144"/>
          </a:xfrm>
        </p:grpSpPr>
        <p:sp>
          <p:nvSpPr>
            <p:cNvPr id="14" name="Freeform 3">
              <a:extLst>
                <a:ext uri="{FF2B5EF4-FFF2-40B4-BE49-F238E27FC236}">
                  <a16:creationId xmlns:a16="http://schemas.microsoft.com/office/drawing/2014/main" id="{4C652F3E-6E01-ABE3-1410-51DEAF847D87}"/>
                </a:ext>
              </a:extLst>
            </p:cNvPr>
            <p:cNvSpPr/>
            <p:nvPr/>
          </p:nvSpPr>
          <p:spPr>
            <a:xfrm>
              <a:off x="0" y="0"/>
              <a:ext cx="3015026" cy="4729144"/>
            </a:xfrm>
            <a:custGeom>
              <a:avLst/>
              <a:gdLst/>
              <a:ahLst/>
              <a:cxnLst/>
              <a:rect l="l" t="t" r="r" b="b"/>
              <a:pathLst>
                <a:path w="3015026" h="4729144">
                  <a:moveTo>
                    <a:pt x="0" y="0"/>
                  </a:moveTo>
                  <a:lnTo>
                    <a:pt x="3015026" y="0"/>
                  </a:lnTo>
                  <a:lnTo>
                    <a:pt x="3015026" y="4729144"/>
                  </a:lnTo>
                  <a:lnTo>
                    <a:pt x="0" y="4729144"/>
                  </a:lnTo>
                  <a:close/>
                </a:path>
              </a:pathLst>
            </a:custGeom>
            <a:solidFill>
              <a:srgbClr val="32245E">
                <a:alpha val="19608"/>
              </a:srgbClr>
            </a:solidFill>
          </p:spPr>
        </p:sp>
        <p:sp>
          <p:nvSpPr>
            <p:cNvPr id="15" name="TextBox 4">
              <a:extLst>
                <a:ext uri="{FF2B5EF4-FFF2-40B4-BE49-F238E27FC236}">
                  <a16:creationId xmlns:a16="http://schemas.microsoft.com/office/drawing/2014/main" id="{F2D3EFE9-5C45-A9F6-DD10-F90F3D950A3A}"/>
                </a:ext>
              </a:extLst>
            </p:cNvPr>
            <p:cNvSpPr txBox="1"/>
            <p:nvPr/>
          </p:nvSpPr>
          <p:spPr>
            <a:xfrm>
              <a:off x="0" y="-38100"/>
              <a:ext cx="812800" cy="850900"/>
            </a:xfrm>
            <a:prstGeom prst="rect">
              <a:avLst/>
            </a:prstGeom>
          </p:spPr>
          <p:txBody>
            <a:bodyPr lIns="60960" tIns="60960" rIns="60960" bIns="60960" rtlCol="0" anchor="ctr"/>
            <a:lstStyle/>
            <a:p>
              <a:pPr marL="0" marR="0" lvl="0" indent="0" algn="ctr" defTabSz="914400" rtl="0" eaLnBrk="1" fontAlgn="auto" latinLnBrk="0" hangingPunct="1">
                <a:lnSpc>
                  <a:spcPts val="2688"/>
                </a:lnSpc>
                <a:spcBef>
                  <a:spcPct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Tree>
    <p:extLst>
      <p:ext uri="{BB962C8B-B14F-4D97-AF65-F5344CB8AC3E}">
        <p14:creationId xmlns:p14="http://schemas.microsoft.com/office/powerpoint/2010/main" val="30632408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CC819F9-E85E-0A35-744C-DC59D4D3CC32}"/>
              </a:ext>
            </a:extLst>
          </p:cNvPr>
          <p:cNvPicPr>
            <a:picLocks noChangeAspect="1"/>
          </p:cNvPicPr>
          <p:nvPr/>
        </p:nvPicPr>
        <p:blipFill>
          <a:blip r:embed="rId3"/>
          <a:stretch>
            <a:fillRect/>
          </a:stretch>
        </p:blipFill>
        <p:spPr>
          <a:xfrm>
            <a:off x="4648200" y="4300975"/>
            <a:ext cx="8564753" cy="5642183"/>
          </a:xfrm>
          <a:prstGeom prst="rect">
            <a:avLst/>
          </a:prstGeom>
        </p:spPr>
      </p:pic>
      <p:pic>
        <p:nvPicPr>
          <p:cNvPr id="4" name="Picture 4"/>
          <p:cNvPicPr>
            <a:picLocks noChangeAspect="1"/>
          </p:cNvPicPr>
          <p:nvPr/>
        </p:nvPicPr>
        <p:blipFill>
          <a:blip r:embed="rId4"/>
          <a:srcRect/>
          <a:stretch>
            <a:fillRect/>
          </a:stretch>
        </p:blipFill>
        <p:spPr>
          <a:xfrm>
            <a:off x="398578" y="8852487"/>
            <a:ext cx="2744232" cy="1018796"/>
          </a:xfrm>
          <a:prstGeom prst="rect">
            <a:avLst/>
          </a:prstGeom>
        </p:spPr>
      </p:pic>
      <p:sp>
        <p:nvSpPr>
          <p:cNvPr id="7" name="TextBox 6">
            <a:extLst>
              <a:ext uri="{FF2B5EF4-FFF2-40B4-BE49-F238E27FC236}">
                <a16:creationId xmlns:a16="http://schemas.microsoft.com/office/drawing/2014/main" id="{8CDAB702-CA18-E6A0-4F57-F8248E248436}"/>
              </a:ext>
            </a:extLst>
          </p:cNvPr>
          <p:cNvSpPr txBox="1"/>
          <p:nvPr/>
        </p:nvSpPr>
        <p:spPr>
          <a:xfrm>
            <a:off x="381000" y="343842"/>
            <a:ext cx="17526000" cy="36317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1500" dirty="0">
                <a:solidFill>
                  <a:srgbClr val="5B507E"/>
                </a:solidFill>
                <a:latin typeface="Planer Bold"/>
              </a:rPr>
              <a:t>Congratulations, you’ve got the job</a:t>
            </a:r>
            <a:r>
              <a:rPr kumimoji="0" lang="en-GB" sz="11500" b="0" i="0" u="none" strike="noStrike" kern="1200" cap="none" spc="0" normalizeH="0" baseline="0" noProof="0" dirty="0">
                <a:ln>
                  <a:noFill/>
                </a:ln>
                <a:solidFill>
                  <a:srgbClr val="5B507E"/>
                </a:solidFill>
                <a:effectLst/>
                <a:uLnTx/>
                <a:uFillTx/>
                <a:latin typeface="Planer Bold"/>
                <a:ea typeface="+mn-ea"/>
                <a:cs typeface="+mn-cs"/>
              </a:rPr>
              <a:t>…</a:t>
            </a:r>
          </a:p>
        </p:txBody>
      </p:sp>
      <p:sp>
        <p:nvSpPr>
          <p:cNvPr id="5" name="TextBox 4">
            <a:extLst>
              <a:ext uri="{FF2B5EF4-FFF2-40B4-BE49-F238E27FC236}">
                <a16:creationId xmlns:a16="http://schemas.microsoft.com/office/drawing/2014/main" id="{8DE2E9A2-E2DB-D018-4DE7-CE032B403323}"/>
              </a:ext>
            </a:extLst>
          </p:cNvPr>
          <p:cNvSpPr txBox="1"/>
          <p:nvPr/>
        </p:nvSpPr>
        <p:spPr>
          <a:xfrm>
            <a:off x="7162800" y="491720"/>
            <a:ext cx="3962400" cy="186204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1500" dirty="0">
                <a:solidFill>
                  <a:srgbClr val="5B507E"/>
                </a:solidFill>
                <a:latin typeface="Planer Bold"/>
              </a:rPr>
              <a:t>BUT…</a:t>
            </a:r>
            <a:endParaRPr kumimoji="0" lang="en-GB" sz="11500" b="0" i="0" u="none" strike="noStrike" kern="1200" cap="none" spc="0" normalizeH="0" baseline="0" noProof="0" dirty="0">
              <a:ln>
                <a:noFill/>
              </a:ln>
              <a:solidFill>
                <a:srgbClr val="5B507E"/>
              </a:solidFill>
              <a:effectLst/>
              <a:uLnTx/>
              <a:uFillTx/>
              <a:latin typeface="Planer Bold"/>
              <a:ea typeface="+mn-ea"/>
              <a:cs typeface="+mn-cs"/>
            </a:endParaRPr>
          </a:p>
        </p:txBody>
      </p:sp>
      <p:sp>
        <p:nvSpPr>
          <p:cNvPr id="8" name="TextBox 7">
            <a:extLst>
              <a:ext uri="{FF2B5EF4-FFF2-40B4-BE49-F238E27FC236}">
                <a16:creationId xmlns:a16="http://schemas.microsoft.com/office/drawing/2014/main" id="{4D41390E-8248-C7AD-CC98-1546BF94FE96}"/>
              </a:ext>
            </a:extLst>
          </p:cNvPr>
          <p:cNvSpPr txBox="1"/>
          <p:nvPr/>
        </p:nvSpPr>
        <p:spPr>
          <a:xfrm>
            <a:off x="167576" y="2370097"/>
            <a:ext cx="17526000" cy="280076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8800" dirty="0">
                <a:solidFill>
                  <a:srgbClr val="5B507E"/>
                </a:solidFill>
                <a:latin typeface="Planer Bold"/>
              </a:rPr>
              <a:t>Before spending, we need to make financial contributions</a:t>
            </a:r>
            <a:endParaRPr kumimoji="0" lang="en-GB" sz="8800" b="0" i="0" u="none" strike="noStrike" kern="1200" cap="none" spc="0" normalizeH="0" baseline="0" noProof="0" dirty="0">
              <a:ln>
                <a:noFill/>
              </a:ln>
              <a:solidFill>
                <a:srgbClr val="5B507E"/>
              </a:solidFill>
              <a:effectLst/>
              <a:uLnTx/>
              <a:uFillTx/>
              <a:latin typeface="Planer Bold"/>
            </a:endParaRPr>
          </a:p>
        </p:txBody>
      </p:sp>
      <p:sp>
        <p:nvSpPr>
          <p:cNvPr id="9" name="TextBox 8">
            <a:extLst>
              <a:ext uri="{FF2B5EF4-FFF2-40B4-BE49-F238E27FC236}">
                <a16:creationId xmlns:a16="http://schemas.microsoft.com/office/drawing/2014/main" id="{C7F6105C-7E99-DDB1-2429-AC6EC69620C4}"/>
              </a:ext>
            </a:extLst>
          </p:cNvPr>
          <p:cNvSpPr txBox="1"/>
          <p:nvPr/>
        </p:nvSpPr>
        <p:spPr>
          <a:xfrm>
            <a:off x="2152210" y="4944283"/>
            <a:ext cx="1981200"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6000" dirty="0">
                <a:solidFill>
                  <a:srgbClr val="002554"/>
                </a:solidFill>
                <a:latin typeface="Planer Bold"/>
              </a:rPr>
              <a:t>Tax</a:t>
            </a:r>
            <a:endParaRPr kumimoji="0" lang="en-GB" sz="6000" b="0" i="0" u="none" strike="noStrike" kern="1200" cap="none" spc="0" normalizeH="0" baseline="0" noProof="0" dirty="0">
              <a:ln>
                <a:noFill/>
              </a:ln>
              <a:solidFill>
                <a:srgbClr val="002554"/>
              </a:solidFill>
              <a:effectLst/>
              <a:uLnTx/>
              <a:uFillTx/>
              <a:latin typeface="Planer Bold"/>
            </a:endParaRPr>
          </a:p>
        </p:txBody>
      </p:sp>
      <p:sp>
        <p:nvSpPr>
          <p:cNvPr id="10" name="TextBox 9">
            <a:extLst>
              <a:ext uri="{FF2B5EF4-FFF2-40B4-BE49-F238E27FC236}">
                <a16:creationId xmlns:a16="http://schemas.microsoft.com/office/drawing/2014/main" id="{D21BB76D-8A87-656F-1F2A-02005BB5E107}"/>
              </a:ext>
            </a:extLst>
          </p:cNvPr>
          <p:cNvSpPr txBox="1"/>
          <p:nvPr/>
        </p:nvSpPr>
        <p:spPr>
          <a:xfrm>
            <a:off x="1714500" y="6587515"/>
            <a:ext cx="5867400" cy="193899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6000" b="0" i="0" u="none" strike="noStrike" kern="1200" cap="none" spc="0" normalizeH="0" baseline="0" noProof="0" dirty="0">
                <a:ln>
                  <a:noFill/>
                </a:ln>
                <a:solidFill>
                  <a:srgbClr val="002554"/>
                </a:solidFill>
                <a:effectLst/>
                <a:uLnTx/>
                <a:uFillTx/>
                <a:latin typeface="Planer Bold"/>
              </a:rPr>
              <a:t>National Insurance</a:t>
            </a:r>
          </a:p>
        </p:txBody>
      </p:sp>
      <p:sp>
        <p:nvSpPr>
          <p:cNvPr id="11" name="TextBox 10">
            <a:extLst>
              <a:ext uri="{FF2B5EF4-FFF2-40B4-BE49-F238E27FC236}">
                <a16:creationId xmlns:a16="http://schemas.microsoft.com/office/drawing/2014/main" id="{6947A53E-EB4B-09D3-3A30-F1CFF972BBCB}"/>
              </a:ext>
            </a:extLst>
          </p:cNvPr>
          <p:cNvSpPr txBox="1"/>
          <p:nvPr/>
        </p:nvSpPr>
        <p:spPr>
          <a:xfrm>
            <a:off x="12763500" y="4959670"/>
            <a:ext cx="3886200"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6000" dirty="0">
                <a:solidFill>
                  <a:srgbClr val="002554"/>
                </a:solidFill>
                <a:latin typeface="Planer Bold"/>
              </a:rPr>
              <a:t>Pension</a:t>
            </a:r>
            <a:endParaRPr kumimoji="0" lang="en-GB" sz="6000" b="0" i="0" u="none" strike="noStrike" kern="1200" cap="none" spc="0" normalizeH="0" baseline="0" noProof="0" dirty="0">
              <a:ln>
                <a:noFill/>
              </a:ln>
              <a:solidFill>
                <a:srgbClr val="002554"/>
              </a:solidFill>
              <a:effectLst/>
              <a:uLnTx/>
              <a:uFillTx/>
              <a:latin typeface="Planer Bold"/>
            </a:endParaRPr>
          </a:p>
        </p:txBody>
      </p:sp>
      <p:sp>
        <p:nvSpPr>
          <p:cNvPr id="12" name="TextBox 11">
            <a:extLst>
              <a:ext uri="{FF2B5EF4-FFF2-40B4-BE49-F238E27FC236}">
                <a16:creationId xmlns:a16="http://schemas.microsoft.com/office/drawing/2014/main" id="{2F156DF5-9353-FC2A-2086-EA3C22F6CE98}"/>
              </a:ext>
            </a:extLst>
          </p:cNvPr>
          <p:cNvSpPr txBox="1"/>
          <p:nvPr/>
        </p:nvSpPr>
        <p:spPr>
          <a:xfrm>
            <a:off x="11125200" y="6587515"/>
            <a:ext cx="3886200" cy="193899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6000" dirty="0">
                <a:solidFill>
                  <a:srgbClr val="002554"/>
                </a:solidFill>
                <a:latin typeface="Planer Bold"/>
              </a:rPr>
              <a:t>Student Finance</a:t>
            </a:r>
            <a:endParaRPr kumimoji="0" lang="en-GB" sz="6000" b="0" i="0" u="none" strike="noStrike" kern="1200" cap="none" spc="0" normalizeH="0" baseline="0" noProof="0" dirty="0">
              <a:ln>
                <a:noFill/>
              </a:ln>
              <a:solidFill>
                <a:srgbClr val="002554"/>
              </a:solidFill>
              <a:effectLst/>
              <a:uLnTx/>
              <a:uFillTx/>
              <a:latin typeface="Planer Bold"/>
            </a:endParaRPr>
          </a:p>
        </p:txBody>
      </p:sp>
      <p:pic>
        <p:nvPicPr>
          <p:cNvPr id="14" name="Graphic 13" descr="Coins outline">
            <a:extLst>
              <a:ext uri="{FF2B5EF4-FFF2-40B4-BE49-F238E27FC236}">
                <a16:creationId xmlns:a16="http://schemas.microsoft.com/office/drawing/2014/main" id="{8E7EC8B1-3C8B-9B39-4417-A3AB826FBB1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252929" y="5159846"/>
            <a:ext cx="2905843" cy="2905843"/>
          </a:xfrm>
          <a:prstGeom prst="rect">
            <a:avLst/>
          </a:prstGeom>
        </p:spPr>
      </p:pic>
    </p:spTree>
    <p:extLst>
      <p:ext uri="{BB962C8B-B14F-4D97-AF65-F5344CB8AC3E}">
        <p14:creationId xmlns:p14="http://schemas.microsoft.com/office/powerpoint/2010/main" val="4106108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hidden"/>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5" grpId="0"/>
      <p:bldP spid="8" grpId="0"/>
      <p:bldP spid="9" grpId="0"/>
      <p:bldP spid="10" grpId="0"/>
      <p:bldP spid="11" grpId="0"/>
      <p:bldP spid="1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2160D618096954EB4A29A9A27F4E6FD" ma:contentTypeVersion="15" ma:contentTypeDescription="Create a new document." ma:contentTypeScope="" ma:versionID="c04490cc892f7657e009c172c59debd0">
  <xsd:schema xmlns:xsd="http://www.w3.org/2001/XMLSchema" xmlns:xs="http://www.w3.org/2001/XMLSchema" xmlns:p="http://schemas.microsoft.com/office/2006/metadata/properties" xmlns:ns2="03544d34-abbf-4a13-9dbc-9d5167fe99fb" xmlns:ns3="50e51e41-3b60-4674-ba63-b2e4a0a23144" targetNamespace="http://schemas.microsoft.com/office/2006/metadata/properties" ma:root="true" ma:fieldsID="f3b5a781672d1f1c5494bb72a9f9d6d7" ns2:_="" ns3:_="">
    <xsd:import namespace="03544d34-abbf-4a13-9dbc-9d5167fe99fb"/>
    <xsd:import namespace="50e51e41-3b60-4674-ba63-b2e4a0a23144"/>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DateTaken" minOccurs="0"/>
                <xsd:element ref="ns2:MediaServiceAutoKeyPoints" minOccurs="0"/>
                <xsd:element ref="ns2:MediaServiceKeyPoints" minOccurs="0"/>
                <xsd:element ref="ns2:lcf76f155ced4ddcb4097134ff3c332f" minOccurs="0"/>
                <xsd:element ref="ns3:TaxCatchAll" minOccurs="0"/>
                <xsd:element ref="ns2:MediaServiceOCR" minOccurs="0"/>
                <xsd:element ref="ns2:MediaLengthInSecond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3544d34-abbf-4a13-9dbc-9d5167fe99f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13b4e7a9-4921-4884-8ec2-23d386fa8e1c"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LengthInSeconds" ma:index="20"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50e51e41-3b60-4674-ba63-b2e4a0a23144"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bec33f1a-8bfa-4938-9c14-c292800cf543}" ma:internalName="TaxCatchAll" ma:showField="CatchAllData" ma:web="50e51e41-3b60-4674-ba63-b2e4a0a23144">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03544d34-abbf-4a13-9dbc-9d5167fe99fb">
      <Terms xmlns="http://schemas.microsoft.com/office/infopath/2007/PartnerControls"/>
    </lcf76f155ced4ddcb4097134ff3c332f>
    <TaxCatchAll xmlns="50e51e41-3b60-4674-ba63-b2e4a0a23144" xsi:nil="true"/>
  </documentManagement>
</p:properties>
</file>

<file path=customXml/itemProps1.xml><?xml version="1.0" encoding="utf-8"?>
<ds:datastoreItem xmlns:ds="http://schemas.openxmlformats.org/officeDocument/2006/customXml" ds:itemID="{C2B24E36-3519-47C7-B2BC-AE1E8CFCBBDA}"/>
</file>

<file path=customXml/itemProps2.xml><?xml version="1.0" encoding="utf-8"?>
<ds:datastoreItem xmlns:ds="http://schemas.openxmlformats.org/officeDocument/2006/customXml" ds:itemID="{B691389C-F8F4-4386-9D9F-EF599EB68786}"/>
</file>

<file path=customXml/itemProps3.xml><?xml version="1.0" encoding="utf-8"?>
<ds:datastoreItem xmlns:ds="http://schemas.openxmlformats.org/officeDocument/2006/customXml" ds:itemID="{B6EF1485-9789-4FAC-81CE-9F269FB7FB76}"/>
</file>

<file path=docProps/app.xml><?xml version="1.0" encoding="utf-8"?>
<Properties xmlns="http://schemas.openxmlformats.org/officeDocument/2006/extended-properties" xmlns:vt="http://schemas.openxmlformats.org/officeDocument/2006/docPropsVTypes">
  <TotalTime>813</TotalTime>
  <Words>2157</Words>
  <Application>Microsoft Office PowerPoint</Application>
  <PresentationFormat>Custom</PresentationFormat>
  <Paragraphs>418</Paragraphs>
  <Slides>50</Slides>
  <Notes>47</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50</vt:i4>
      </vt:variant>
    </vt:vector>
  </HeadingPairs>
  <TitlesOfParts>
    <vt:vector size="62" baseType="lpstr">
      <vt:lpstr>Avenir Next Medium</vt:lpstr>
      <vt:lpstr>Montserrat Extra-Bold</vt:lpstr>
      <vt:lpstr>Planer</vt:lpstr>
      <vt:lpstr>Arial</vt:lpstr>
      <vt:lpstr>Planer Bold</vt:lpstr>
      <vt:lpstr>Planer 2</vt:lpstr>
      <vt:lpstr>Planer 1</vt:lpstr>
      <vt:lpstr>Wingdings</vt:lpstr>
      <vt:lpstr>Arial Black</vt:lpstr>
      <vt:lpstr>Calibri</vt:lpstr>
      <vt:lpstr>Montserrat Semi-Bold 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Legacy Resources - LO4 PPT Template</dc:title>
  <dc:creator>Murray, Charlotte</dc:creator>
  <cp:lastModifiedBy>Morrison, Rachel</cp:lastModifiedBy>
  <cp:revision>20</cp:revision>
  <dcterms:created xsi:type="dcterms:W3CDTF">2006-08-16T00:00:00Z</dcterms:created>
  <dcterms:modified xsi:type="dcterms:W3CDTF">2023-06-01T08:58:30Z</dcterms:modified>
  <dc:identifier>DAFb-HNlICU</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0x01010032160D618096954EB4A29A9A27F4E6FD</vt:lpwstr>
  </property>
</Properties>
</file>