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33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x="18288000" cy="10287000"/>
  <p:notesSz cx="6858000" cy="9144000"/>
  <p:embeddedFontLst>
    <p:embeddedFont>
      <p:font typeface="Europa-Bold" panose="02000000000000000000" charset="0"/>
      <p:regular r:id="rId34"/>
    </p:embeddedFont>
    <p:embeddedFont>
      <p:font typeface="Planer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5DAB52-555C-400E-8740-3E12EEEF83FB}" v="10" dt="2024-05-01T08:35:25.478"/>
    <p1510:client id="{4E2BD571-1D60-3CB4-6B19-90247077BA1C}" v="3" dt="2024-05-01T08:49:11.840"/>
    <p1510:client id="{DFB753CA-00AA-91B1-9EB0-130496A2BD5D}" v="53" dt="2024-05-01T10:08:56.9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17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01.05.2024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>
              <a:ea typeface="Calibri"/>
              <a:cs typeface="Calibri"/>
            </a:endParaRPr>
          </a:p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Quizlet= can create and utilise already created flashcards, which are great for learning specific facts, definitions and equations. Can be used on a phone or computer so can be used anywhere at anytime. </a:t>
            </a:r>
          </a:p>
          <a:p>
            <a:endParaRPr lang="en-US"/>
          </a:p>
          <a:p>
            <a:r>
              <a:rPr lang="en-US"/>
              <a:t>GCSEpod= focuses on video and audio to help explain specific topics, helpful if you want a quick way of re-</a:t>
            </a:r>
          </a:p>
          <a:p>
            <a:r>
              <a:rPr lang="en-US"/>
              <a:t>caping and learning </a:t>
            </a:r>
          </a:p>
          <a:p>
            <a:r>
              <a:rPr lang="en-US"/>
              <a:t>specifics. </a:t>
            </a:r>
          </a:p>
          <a:p>
            <a:endParaRPr lang="en-US"/>
          </a:p>
          <a:p>
            <a:r>
              <a:rPr lang="en-US"/>
              <a:t>Add animations of answers appearing on screen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Insert table of diamond 9 factors in powerpoint.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8.svg"/><Relationship Id="rId5" Type="http://schemas.openxmlformats.org/officeDocument/2006/relationships/image" Target="../media/image24.svg"/><Relationship Id="rId10" Type="http://schemas.openxmlformats.org/officeDocument/2006/relationships/image" Target="../media/image37.png"/><Relationship Id="rId4" Type="http://schemas.openxmlformats.org/officeDocument/2006/relationships/image" Target="../media/image23.png"/><Relationship Id="rId9" Type="http://schemas.openxmlformats.org/officeDocument/2006/relationships/image" Target="../media/image3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42.svg"/><Relationship Id="rId5" Type="http://schemas.openxmlformats.org/officeDocument/2006/relationships/image" Target="../media/image24.svg"/><Relationship Id="rId10" Type="http://schemas.openxmlformats.org/officeDocument/2006/relationships/image" Target="../media/image41.png"/><Relationship Id="rId4" Type="http://schemas.openxmlformats.org/officeDocument/2006/relationships/image" Target="../media/image23.png"/><Relationship Id="rId9" Type="http://schemas.openxmlformats.org/officeDocument/2006/relationships/image" Target="../media/image4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4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48.svg"/><Relationship Id="rId5" Type="http://schemas.openxmlformats.org/officeDocument/2006/relationships/image" Target="../media/image24.svg"/><Relationship Id="rId10" Type="http://schemas.openxmlformats.org/officeDocument/2006/relationships/image" Target="../media/image47.png"/><Relationship Id="rId4" Type="http://schemas.openxmlformats.org/officeDocument/2006/relationships/image" Target="../media/image23.png"/><Relationship Id="rId9" Type="http://schemas.openxmlformats.org/officeDocument/2006/relationships/image" Target="../media/image4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5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54.svg"/><Relationship Id="rId5" Type="http://schemas.openxmlformats.org/officeDocument/2006/relationships/image" Target="../media/image24.svg"/><Relationship Id="rId10" Type="http://schemas.openxmlformats.org/officeDocument/2006/relationships/image" Target="../media/image53.png"/><Relationship Id="rId4" Type="http://schemas.openxmlformats.org/officeDocument/2006/relationships/image" Target="../media/image23.png"/><Relationship Id="rId9" Type="http://schemas.openxmlformats.org/officeDocument/2006/relationships/image" Target="../media/image5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58.svg"/><Relationship Id="rId5" Type="http://schemas.openxmlformats.org/officeDocument/2006/relationships/image" Target="../media/image24.svg"/><Relationship Id="rId10" Type="http://schemas.openxmlformats.org/officeDocument/2006/relationships/image" Target="../media/image57.png"/><Relationship Id="rId4" Type="http://schemas.openxmlformats.org/officeDocument/2006/relationships/image" Target="../media/image23.png"/><Relationship Id="rId9" Type="http://schemas.openxmlformats.org/officeDocument/2006/relationships/image" Target="../media/image56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10" Type="http://schemas.openxmlformats.org/officeDocument/2006/relationships/image" Target="../media/image61.png"/><Relationship Id="rId4" Type="http://schemas.openxmlformats.org/officeDocument/2006/relationships/image" Target="../media/image23.png"/><Relationship Id="rId9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sv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sv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svg"/><Relationship Id="rId11" Type="http://schemas.openxmlformats.org/officeDocument/2006/relationships/image" Target="../media/image3.png"/><Relationship Id="rId5" Type="http://schemas.openxmlformats.org/officeDocument/2006/relationships/image" Target="../media/image83.png"/><Relationship Id="rId10" Type="http://schemas.openxmlformats.org/officeDocument/2006/relationships/image" Target="../media/image88.svg"/><Relationship Id="rId4" Type="http://schemas.openxmlformats.org/officeDocument/2006/relationships/image" Target="../media/image82.svg"/><Relationship Id="rId9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2.svg"/><Relationship Id="rId5" Type="http://schemas.openxmlformats.org/officeDocument/2006/relationships/image" Target="../media/image24.svg"/><Relationship Id="rId10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30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2.svg"/><Relationship Id="rId7" Type="http://schemas.openxmlformats.org/officeDocument/2006/relationships/image" Target="../media/image24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3281065"/>
            <a:ext cx="7042424" cy="7005935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5400000">
            <a:off x="-8500" y="8500"/>
            <a:ext cx="3281065" cy="3264065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>
                <a:alpha val="49804"/>
              </a:srgbClr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5400000">
            <a:off x="12766505" y="4673894"/>
            <a:ext cx="5627686" cy="5598527"/>
            <a:chOff x="0" y="0"/>
            <a:chExt cx="6350000" cy="63398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>
                <a:alpha val="49804"/>
              </a:srgbClr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8" name="Freeform 8"/>
          <p:cNvSpPr/>
          <p:nvPr/>
        </p:nvSpPr>
        <p:spPr>
          <a:xfrm>
            <a:off x="334272" y="9258300"/>
            <a:ext cx="2029853" cy="752524"/>
          </a:xfrm>
          <a:custGeom>
            <a:avLst/>
            <a:gdLst/>
            <a:ahLst/>
            <a:cxnLst/>
            <a:rect l="l" t="t" r="r" b="b"/>
            <a:pathLst>
              <a:path w="2029853" h="752524">
                <a:moveTo>
                  <a:pt x="0" y="0"/>
                </a:moveTo>
                <a:lnTo>
                  <a:pt x="2029853" y="0"/>
                </a:lnTo>
                <a:lnTo>
                  <a:pt x="2029853" y="752524"/>
                </a:lnTo>
                <a:lnTo>
                  <a:pt x="0" y="75252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rot="-2700000">
            <a:off x="11203929" y="3207817"/>
            <a:ext cx="7567519" cy="7567519"/>
          </a:xfrm>
          <a:custGeom>
            <a:avLst/>
            <a:gdLst/>
            <a:ahLst/>
            <a:cxnLst/>
            <a:rect l="l" t="t" r="r" b="b"/>
            <a:pathLst>
              <a:path w="7567519" h="7567519">
                <a:moveTo>
                  <a:pt x="0" y="0"/>
                </a:moveTo>
                <a:lnTo>
                  <a:pt x="7567519" y="0"/>
                </a:lnTo>
                <a:lnTo>
                  <a:pt x="7567519" y="7567519"/>
                </a:lnTo>
                <a:lnTo>
                  <a:pt x="0" y="75675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>
          <a:xfrm rot="-10800000">
            <a:off x="14140050" y="-92485"/>
            <a:ext cx="4239562" cy="4217595"/>
            <a:chOff x="0" y="0"/>
            <a:chExt cx="6350000" cy="63398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2" name="Freeform 12"/>
          <p:cNvSpPr/>
          <p:nvPr/>
        </p:nvSpPr>
        <p:spPr>
          <a:xfrm>
            <a:off x="334272" y="63557"/>
            <a:ext cx="1695765" cy="965143"/>
          </a:xfrm>
          <a:custGeom>
            <a:avLst/>
            <a:gdLst/>
            <a:ahLst/>
            <a:cxnLst/>
            <a:rect l="l" t="t" r="r" b="b"/>
            <a:pathLst>
              <a:path w="1695765" h="965143">
                <a:moveTo>
                  <a:pt x="0" y="0"/>
                </a:moveTo>
                <a:lnTo>
                  <a:pt x="1695765" y="0"/>
                </a:lnTo>
                <a:lnTo>
                  <a:pt x="1695765" y="965143"/>
                </a:lnTo>
                <a:lnTo>
                  <a:pt x="0" y="9651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4700276" y="2180819"/>
            <a:ext cx="8080809" cy="1944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74"/>
              </a:lnSpc>
            </a:pPr>
            <a:r>
              <a:rPr lang="en-US" sz="5624">
                <a:solidFill>
                  <a:srgbClr val="369694"/>
                </a:solidFill>
                <a:latin typeface="Planer"/>
              </a:rPr>
              <a:t>PASSPORT TO FUTUREME</a:t>
            </a:r>
          </a:p>
          <a:p>
            <a:pPr algn="ctr">
              <a:lnSpc>
                <a:spcPts val="7874"/>
              </a:lnSpc>
            </a:pPr>
            <a:r>
              <a:rPr lang="en-US" sz="5624">
                <a:solidFill>
                  <a:srgbClr val="369694"/>
                </a:solidFill>
                <a:latin typeface="Planer"/>
              </a:rPr>
              <a:t>Revision Techniques </a:t>
            </a:r>
          </a:p>
        </p:txBody>
      </p:sp>
      <p:sp>
        <p:nvSpPr>
          <p:cNvPr id="14" name="TextBox 14"/>
          <p:cNvSpPr txBox="1"/>
          <p:nvPr/>
        </p:nvSpPr>
        <p:spPr>
          <a:xfrm rot="2700000">
            <a:off x="14556090" y="1372620"/>
            <a:ext cx="3974024" cy="425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43"/>
              </a:lnSpc>
            </a:pPr>
            <a:r>
              <a:rPr lang="en-US" sz="2531">
                <a:solidFill>
                  <a:srgbClr val="FFFFFF"/>
                </a:solidFill>
                <a:latin typeface="Planer"/>
              </a:rPr>
              <a:t>REVISION TECHNIQUES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6529460"/>
            <a:ext cx="3774581" cy="3757540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10800000">
            <a:off x="13640335" y="0"/>
            <a:ext cx="4647665" cy="4626682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6246124" y="1749253"/>
            <a:ext cx="5795752" cy="3078993"/>
          </a:xfrm>
          <a:custGeom>
            <a:avLst/>
            <a:gdLst/>
            <a:ahLst/>
            <a:cxnLst/>
            <a:rect l="l" t="t" r="r" b="b"/>
            <a:pathLst>
              <a:path w="5795752" h="3078993">
                <a:moveTo>
                  <a:pt x="0" y="0"/>
                </a:moveTo>
                <a:lnTo>
                  <a:pt x="5795752" y="0"/>
                </a:lnTo>
                <a:lnTo>
                  <a:pt x="5795752" y="3078993"/>
                </a:lnTo>
                <a:lnTo>
                  <a:pt x="0" y="307899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6246124" y="4504132"/>
            <a:ext cx="5795752" cy="3078993"/>
          </a:xfrm>
          <a:custGeom>
            <a:avLst/>
            <a:gdLst/>
            <a:ahLst/>
            <a:cxnLst/>
            <a:rect l="l" t="t" r="r" b="b"/>
            <a:pathLst>
              <a:path w="5795752" h="3078993">
                <a:moveTo>
                  <a:pt x="0" y="0"/>
                </a:moveTo>
                <a:lnTo>
                  <a:pt x="5795752" y="0"/>
                </a:lnTo>
                <a:lnTo>
                  <a:pt x="5795752" y="3078993"/>
                </a:lnTo>
                <a:lnTo>
                  <a:pt x="0" y="307899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6246124" y="7259457"/>
            <a:ext cx="5795752" cy="3078993"/>
          </a:xfrm>
          <a:custGeom>
            <a:avLst/>
            <a:gdLst/>
            <a:ahLst/>
            <a:cxnLst/>
            <a:rect l="l" t="t" r="r" b="b"/>
            <a:pathLst>
              <a:path w="5795752" h="3078993">
                <a:moveTo>
                  <a:pt x="0" y="0"/>
                </a:moveTo>
                <a:lnTo>
                  <a:pt x="5795752" y="0"/>
                </a:lnTo>
                <a:lnTo>
                  <a:pt x="5795752" y="3078994"/>
                </a:lnTo>
                <a:lnTo>
                  <a:pt x="0" y="307899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629910" y="2578373"/>
            <a:ext cx="2739789" cy="2565127"/>
          </a:xfrm>
          <a:custGeom>
            <a:avLst/>
            <a:gdLst/>
            <a:ahLst/>
            <a:cxnLst/>
            <a:rect l="l" t="t" r="r" b="b"/>
            <a:pathLst>
              <a:path w="2739789" h="2565127">
                <a:moveTo>
                  <a:pt x="0" y="0"/>
                </a:moveTo>
                <a:lnTo>
                  <a:pt x="2739789" y="0"/>
                </a:lnTo>
                <a:lnTo>
                  <a:pt x="2739789" y="2565127"/>
                </a:lnTo>
                <a:lnTo>
                  <a:pt x="0" y="256512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3841896" y="6598106"/>
            <a:ext cx="2757456" cy="3070042"/>
          </a:xfrm>
          <a:custGeom>
            <a:avLst/>
            <a:gdLst/>
            <a:ahLst/>
            <a:cxnLst/>
            <a:rect l="l" t="t" r="r" b="b"/>
            <a:pathLst>
              <a:path w="2757456" h="3070042">
                <a:moveTo>
                  <a:pt x="0" y="0"/>
                </a:moveTo>
                <a:lnTo>
                  <a:pt x="2757455" y="0"/>
                </a:lnTo>
                <a:lnTo>
                  <a:pt x="2757455" y="3070042"/>
                </a:lnTo>
                <a:lnTo>
                  <a:pt x="0" y="30700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4065440" y="181797"/>
            <a:ext cx="9303280" cy="1567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25"/>
              </a:lnSpc>
            </a:pPr>
            <a:r>
              <a:rPr lang="en-US" sz="4518">
                <a:solidFill>
                  <a:srgbClr val="369694"/>
                </a:solidFill>
                <a:latin typeface="Planer"/>
              </a:rPr>
              <a:t>Which best describes your organisation </a:t>
            </a:r>
          </a:p>
          <a:p>
            <a:pPr algn="ctr">
              <a:lnSpc>
                <a:spcPts val="6325"/>
              </a:lnSpc>
            </a:pPr>
            <a:r>
              <a:rPr lang="en-US" sz="4518">
                <a:solidFill>
                  <a:srgbClr val="369694"/>
                </a:solidFill>
                <a:latin typeface="Planer"/>
              </a:rPr>
              <a:t>skills?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528713" y="2574857"/>
            <a:ext cx="5230574" cy="1090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48"/>
              </a:lnSpc>
            </a:pPr>
            <a:r>
              <a:rPr lang="en-US" sz="3106">
                <a:solidFill>
                  <a:srgbClr val="FFFFFF"/>
                </a:solidFill>
                <a:latin typeface="Planer"/>
              </a:rPr>
              <a:t>A) I have a planner and </a:t>
            </a:r>
          </a:p>
          <a:p>
            <a:pPr algn="ctr">
              <a:lnSpc>
                <a:spcPts val="4348"/>
              </a:lnSpc>
              <a:spcBef>
                <a:spcPct val="0"/>
              </a:spcBef>
            </a:pPr>
            <a:r>
              <a:rPr lang="en-US" sz="3106">
                <a:solidFill>
                  <a:srgbClr val="FFFFFF"/>
                </a:solidFill>
                <a:latin typeface="Planer"/>
              </a:rPr>
              <a:t>a revision schedule, that I follow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528713" y="5237375"/>
            <a:ext cx="5411924" cy="1555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51"/>
              </a:lnSpc>
            </a:pPr>
            <a:r>
              <a:rPr lang="en-US" sz="2965">
                <a:solidFill>
                  <a:srgbClr val="FFFFFF"/>
                </a:solidFill>
                <a:latin typeface="Planer"/>
              </a:rPr>
              <a:t>B) I am organised but become less </a:t>
            </a:r>
          </a:p>
          <a:p>
            <a:pPr algn="ctr">
              <a:lnSpc>
                <a:spcPts val="4151"/>
              </a:lnSpc>
            </a:pPr>
            <a:r>
              <a:rPr lang="en-US" sz="2965">
                <a:solidFill>
                  <a:srgbClr val="FFFFFF"/>
                </a:solidFill>
                <a:latin typeface="Planer"/>
              </a:rPr>
              <a:t>organised the closer I </a:t>
            </a:r>
          </a:p>
          <a:p>
            <a:pPr algn="ctr">
              <a:lnSpc>
                <a:spcPts val="4151"/>
              </a:lnSpc>
              <a:spcBef>
                <a:spcPct val="0"/>
              </a:spcBef>
            </a:pPr>
            <a:r>
              <a:rPr lang="en-US" sz="2965">
                <a:solidFill>
                  <a:srgbClr val="FFFFFF"/>
                </a:solidFill>
                <a:latin typeface="Planer"/>
              </a:rPr>
              <a:t>get to exams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475758" y="8066452"/>
            <a:ext cx="5464879" cy="1164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44"/>
              </a:lnSpc>
            </a:pPr>
            <a:r>
              <a:rPr lang="en-US" sz="3388">
                <a:solidFill>
                  <a:srgbClr val="FFFFFF"/>
                </a:solidFill>
                <a:latin typeface="Planer"/>
              </a:rPr>
              <a:t>C) I have good intentions but I </a:t>
            </a:r>
          </a:p>
          <a:p>
            <a:pPr algn="ctr">
              <a:lnSpc>
                <a:spcPts val="4744"/>
              </a:lnSpc>
              <a:spcBef>
                <a:spcPct val="0"/>
              </a:spcBef>
            </a:pPr>
            <a:r>
              <a:rPr lang="en-US" sz="3388">
                <a:solidFill>
                  <a:srgbClr val="FFFFFF"/>
                </a:solidFill>
                <a:latin typeface="Planer"/>
              </a:rPr>
              <a:t>am not actually organised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800000">
            <a:off x="13618334" y="0"/>
            <a:ext cx="4669666" cy="4648584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11127" y="5638416"/>
            <a:ext cx="4669666" cy="4648584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5594825" y="1157107"/>
            <a:ext cx="5823188" cy="3093568"/>
          </a:xfrm>
          <a:custGeom>
            <a:avLst/>
            <a:gdLst/>
            <a:ahLst/>
            <a:cxnLst/>
            <a:rect l="l" t="t" r="r" b="b"/>
            <a:pathLst>
              <a:path w="5823188" h="3093568">
                <a:moveTo>
                  <a:pt x="0" y="0"/>
                </a:moveTo>
                <a:lnTo>
                  <a:pt x="5823187" y="0"/>
                </a:lnTo>
                <a:lnTo>
                  <a:pt x="5823187" y="3093569"/>
                </a:lnTo>
                <a:lnTo>
                  <a:pt x="0" y="309356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5594825" y="3888728"/>
            <a:ext cx="5823188" cy="3093568"/>
          </a:xfrm>
          <a:custGeom>
            <a:avLst/>
            <a:gdLst/>
            <a:ahLst/>
            <a:cxnLst/>
            <a:rect l="l" t="t" r="r" b="b"/>
            <a:pathLst>
              <a:path w="5823188" h="3093568">
                <a:moveTo>
                  <a:pt x="0" y="0"/>
                </a:moveTo>
                <a:lnTo>
                  <a:pt x="5823187" y="0"/>
                </a:lnTo>
                <a:lnTo>
                  <a:pt x="5823187" y="3093568"/>
                </a:lnTo>
                <a:lnTo>
                  <a:pt x="0" y="30935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5594825" y="6765664"/>
            <a:ext cx="5823188" cy="3093568"/>
          </a:xfrm>
          <a:custGeom>
            <a:avLst/>
            <a:gdLst/>
            <a:ahLst/>
            <a:cxnLst/>
            <a:rect l="l" t="t" r="r" b="b"/>
            <a:pathLst>
              <a:path w="5823188" h="3093568">
                <a:moveTo>
                  <a:pt x="0" y="0"/>
                </a:moveTo>
                <a:lnTo>
                  <a:pt x="5823187" y="0"/>
                </a:lnTo>
                <a:lnTo>
                  <a:pt x="5823187" y="3093569"/>
                </a:lnTo>
                <a:lnTo>
                  <a:pt x="0" y="309356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716623" y="2703892"/>
            <a:ext cx="3214165" cy="3173258"/>
          </a:xfrm>
          <a:custGeom>
            <a:avLst/>
            <a:gdLst/>
            <a:ahLst/>
            <a:cxnLst/>
            <a:rect l="l" t="t" r="r" b="b"/>
            <a:pathLst>
              <a:path w="3214165" h="3173258">
                <a:moveTo>
                  <a:pt x="0" y="0"/>
                </a:moveTo>
                <a:lnTo>
                  <a:pt x="3214166" y="0"/>
                </a:lnTo>
                <a:lnTo>
                  <a:pt x="3214166" y="3173257"/>
                </a:lnTo>
                <a:lnTo>
                  <a:pt x="0" y="317325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2644950" y="5272438"/>
            <a:ext cx="4614350" cy="4227898"/>
          </a:xfrm>
          <a:custGeom>
            <a:avLst/>
            <a:gdLst/>
            <a:ahLst/>
            <a:cxnLst/>
            <a:rect l="l" t="t" r="r" b="b"/>
            <a:pathLst>
              <a:path w="4614350" h="4227898">
                <a:moveTo>
                  <a:pt x="0" y="0"/>
                </a:moveTo>
                <a:lnTo>
                  <a:pt x="4614350" y="0"/>
                </a:lnTo>
                <a:lnTo>
                  <a:pt x="4614350" y="4227898"/>
                </a:lnTo>
                <a:lnTo>
                  <a:pt x="0" y="422789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3992303" y="261041"/>
            <a:ext cx="9357666" cy="767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55"/>
              </a:lnSpc>
            </a:pPr>
            <a:r>
              <a:rPr lang="en-US" sz="4539">
                <a:solidFill>
                  <a:srgbClr val="369694"/>
                </a:solidFill>
                <a:latin typeface="Planer"/>
              </a:rPr>
              <a:t>Do you like working with other people?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066765" y="2027306"/>
            <a:ext cx="4879305" cy="734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58"/>
              </a:lnSpc>
              <a:spcBef>
                <a:spcPct val="0"/>
              </a:spcBef>
            </a:pPr>
            <a:r>
              <a:rPr lang="en-US" sz="4255" dirty="0">
                <a:solidFill>
                  <a:srgbClr val="FFFFFF"/>
                </a:solidFill>
                <a:latin typeface="Planer"/>
              </a:rPr>
              <a:t>A) No- it distracts 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106776" y="4647134"/>
            <a:ext cx="4799285" cy="14910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58"/>
              </a:lnSpc>
            </a:pPr>
            <a:r>
              <a:rPr lang="en-US" sz="4255">
                <a:solidFill>
                  <a:srgbClr val="FFFFFF"/>
                </a:solidFill>
                <a:latin typeface="Planer"/>
              </a:rPr>
              <a:t>B) Yes- Discussing it </a:t>
            </a:r>
          </a:p>
          <a:p>
            <a:pPr algn="ctr">
              <a:lnSpc>
                <a:spcPts val="5958"/>
              </a:lnSpc>
              <a:spcBef>
                <a:spcPct val="0"/>
              </a:spcBef>
            </a:pPr>
            <a:r>
              <a:rPr lang="en-US" sz="4255">
                <a:solidFill>
                  <a:srgbClr val="FFFFFF"/>
                </a:solidFill>
                <a:latin typeface="Planer"/>
              </a:rPr>
              <a:t>with others helps me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795305" y="7319712"/>
            <a:ext cx="5622707" cy="19187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63"/>
              </a:lnSpc>
            </a:pPr>
            <a:r>
              <a:rPr lang="en-US" sz="3688">
                <a:solidFill>
                  <a:srgbClr val="FFFFFF"/>
                </a:solidFill>
                <a:latin typeface="Planer"/>
              </a:rPr>
              <a:t>C) Sometimes- I like to work </a:t>
            </a:r>
          </a:p>
          <a:p>
            <a:pPr algn="ctr">
              <a:lnSpc>
                <a:spcPts val="5163"/>
              </a:lnSpc>
            </a:pPr>
            <a:r>
              <a:rPr lang="en-US" sz="3688">
                <a:solidFill>
                  <a:srgbClr val="FFFFFF"/>
                </a:solidFill>
                <a:latin typeface="Planer"/>
              </a:rPr>
              <a:t>with others but I </a:t>
            </a:r>
          </a:p>
          <a:p>
            <a:pPr algn="ctr">
              <a:lnSpc>
                <a:spcPts val="5163"/>
              </a:lnSpc>
              <a:spcBef>
                <a:spcPct val="0"/>
              </a:spcBef>
            </a:pPr>
            <a:r>
              <a:rPr lang="en-US" sz="3688">
                <a:solidFill>
                  <a:srgbClr val="FFFFFF"/>
                </a:solidFill>
                <a:latin typeface="Planer"/>
              </a:rPr>
              <a:t>can get distracted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5679024"/>
            <a:ext cx="4628874" cy="4607976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10800000">
            <a:off x="14669194" y="63137"/>
            <a:ext cx="3618806" cy="3602468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6045320" y="181086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6045320" y="4295302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5"/>
                </a:lnTo>
                <a:lnTo>
                  <a:pt x="0" y="30665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6045320" y="689086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136703" y="2697206"/>
            <a:ext cx="2355469" cy="2446294"/>
          </a:xfrm>
          <a:custGeom>
            <a:avLst/>
            <a:gdLst/>
            <a:ahLst/>
            <a:cxnLst/>
            <a:rect l="l" t="t" r="r" b="b"/>
            <a:pathLst>
              <a:path w="2355469" h="2446294">
                <a:moveTo>
                  <a:pt x="0" y="0"/>
                </a:moveTo>
                <a:lnTo>
                  <a:pt x="2355468" y="0"/>
                </a:lnTo>
                <a:lnTo>
                  <a:pt x="2355468" y="2446294"/>
                </a:lnTo>
                <a:lnTo>
                  <a:pt x="0" y="244629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3993803" y="249360"/>
            <a:ext cx="10300395" cy="1561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369694"/>
                </a:solidFill>
                <a:latin typeface="Planer"/>
              </a:rPr>
              <a:t>You have an exam in 2 weeks, when do you </a:t>
            </a:r>
          </a:p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369694"/>
                </a:solidFill>
                <a:latin typeface="Planer"/>
              </a:rPr>
              <a:t>start revising?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107942" y="2615475"/>
            <a:ext cx="1694827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 dirty="0">
                <a:solidFill>
                  <a:srgbClr val="FFFFFF"/>
                </a:solidFill>
                <a:latin typeface="Planer"/>
              </a:rPr>
              <a:t>A) Now!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190318" y="5140935"/>
            <a:ext cx="5530076" cy="1400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75"/>
              </a:lnSpc>
            </a:pPr>
            <a:r>
              <a:rPr lang="en-US" sz="3982">
                <a:solidFill>
                  <a:srgbClr val="FFFFFF"/>
                </a:solidFill>
                <a:latin typeface="Planer"/>
              </a:rPr>
              <a:t>B) I always revise at least </a:t>
            </a:r>
          </a:p>
          <a:p>
            <a:pPr algn="ctr">
              <a:lnSpc>
                <a:spcPts val="5575"/>
              </a:lnSpc>
              <a:spcBef>
                <a:spcPct val="0"/>
              </a:spcBef>
            </a:pPr>
            <a:r>
              <a:rPr lang="en-US" sz="3982">
                <a:solidFill>
                  <a:srgbClr val="FFFFFF"/>
                </a:solidFill>
                <a:latin typeface="Planer"/>
              </a:rPr>
              <a:t>a week before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190318" y="7547399"/>
            <a:ext cx="5530076" cy="1710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1"/>
              </a:lnSpc>
            </a:pPr>
            <a:r>
              <a:rPr lang="en-US" sz="3294">
                <a:solidFill>
                  <a:srgbClr val="FFFFFF"/>
                </a:solidFill>
                <a:latin typeface="Planer"/>
              </a:rPr>
              <a:t>C) Cram session the night before</a:t>
            </a:r>
          </a:p>
          <a:p>
            <a:pPr algn="ctr">
              <a:lnSpc>
                <a:spcPts val="4611"/>
              </a:lnSpc>
              <a:spcBef>
                <a:spcPct val="0"/>
              </a:spcBef>
            </a:pPr>
            <a:r>
              <a:rPr lang="en-US" sz="3294">
                <a:solidFill>
                  <a:srgbClr val="FFFFFF"/>
                </a:solidFill>
                <a:latin typeface="Planer"/>
              </a:rPr>
              <a:t> or morning of the exam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5973290"/>
            <a:ext cx="4628874" cy="4607976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10800000">
            <a:off x="13659126" y="0"/>
            <a:ext cx="4628874" cy="4607976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6045320" y="181086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6045320" y="4295302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5"/>
                </a:lnTo>
                <a:lnTo>
                  <a:pt x="0" y="30665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6045320" y="704961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3659126" y="6922454"/>
            <a:ext cx="3778575" cy="2335846"/>
          </a:xfrm>
          <a:custGeom>
            <a:avLst/>
            <a:gdLst/>
            <a:ahLst/>
            <a:cxnLst/>
            <a:rect l="l" t="t" r="r" b="b"/>
            <a:pathLst>
              <a:path w="3778575" h="2335846">
                <a:moveTo>
                  <a:pt x="0" y="0"/>
                </a:moveTo>
                <a:lnTo>
                  <a:pt x="3778575" y="0"/>
                </a:lnTo>
                <a:lnTo>
                  <a:pt x="3778575" y="2335846"/>
                </a:lnTo>
                <a:lnTo>
                  <a:pt x="0" y="233584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969158" y="2550576"/>
            <a:ext cx="2237837" cy="4114800"/>
          </a:xfrm>
          <a:custGeom>
            <a:avLst/>
            <a:gdLst/>
            <a:ahLst/>
            <a:cxnLst/>
            <a:rect l="l" t="t" r="r" b="b"/>
            <a:pathLst>
              <a:path w="2237837" h="4114800">
                <a:moveTo>
                  <a:pt x="0" y="0"/>
                </a:moveTo>
                <a:lnTo>
                  <a:pt x="2237837" y="0"/>
                </a:lnTo>
                <a:lnTo>
                  <a:pt x="22378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5466100" y="200323"/>
            <a:ext cx="7839987" cy="1561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369694"/>
                </a:solidFill>
                <a:latin typeface="Planer"/>
              </a:rPr>
              <a:t>You don’t understand something, </a:t>
            </a:r>
          </a:p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369694"/>
                </a:solidFill>
                <a:latin typeface="Planer"/>
              </a:rPr>
              <a:t>what do you do ?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445120" y="2561896"/>
            <a:ext cx="4972720" cy="1478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FFFFFF"/>
                </a:solidFill>
                <a:latin typeface="Planer"/>
              </a:rPr>
              <a:t>A) Stress out, but ask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for help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045321" y="5068019"/>
            <a:ext cx="5772318" cy="14787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 dirty="0">
                <a:solidFill>
                  <a:srgbClr val="FFFFFF"/>
                </a:solidFill>
                <a:latin typeface="Planer"/>
              </a:rPr>
              <a:t>B) It depends on the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 dirty="0">
                <a:solidFill>
                  <a:srgbClr val="FFFFFF"/>
                </a:solidFill>
                <a:latin typeface="Planer"/>
              </a:rPr>
              <a:t>subject and the teacher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87316" y="7779544"/>
            <a:ext cx="5288328" cy="1478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FFFFFF"/>
                </a:solidFill>
                <a:latin typeface="Planer"/>
              </a:rPr>
              <a:t>C) Pray it doesn’t come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up in the exam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533516" y="5803893"/>
            <a:ext cx="4628874" cy="4607976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10800000">
            <a:off x="14122808" y="0"/>
            <a:ext cx="4165192" cy="4146387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5824745" y="1787052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5"/>
                </a:lnTo>
                <a:lnTo>
                  <a:pt x="0" y="30665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5775729" y="4430240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5832879" y="7345324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5"/>
                </a:lnTo>
                <a:lnTo>
                  <a:pt x="0" y="30665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780921" y="2889017"/>
            <a:ext cx="2129690" cy="3082445"/>
          </a:xfrm>
          <a:custGeom>
            <a:avLst/>
            <a:gdLst/>
            <a:ahLst/>
            <a:cxnLst/>
            <a:rect l="l" t="t" r="r" b="b"/>
            <a:pathLst>
              <a:path w="2129690" h="3082445">
                <a:moveTo>
                  <a:pt x="0" y="0"/>
                </a:moveTo>
                <a:lnTo>
                  <a:pt x="2129690" y="0"/>
                </a:lnTo>
                <a:lnTo>
                  <a:pt x="2129690" y="3082445"/>
                </a:lnTo>
                <a:lnTo>
                  <a:pt x="0" y="308244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5110140" y="246460"/>
            <a:ext cx="7103497" cy="1478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369694"/>
                </a:solidFill>
                <a:latin typeface="Planer"/>
              </a:rPr>
              <a:t>How long do you spend revising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369694"/>
                </a:solidFill>
                <a:latin typeface="Planer"/>
              </a:rPr>
              <a:t>after school?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115343" y="2913131"/>
            <a:ext cx="2991376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A) 2-4 hours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217058" y="5556318"/>
            <a:ext cx="2889661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B) 1-2 hours 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7107113" y="8509503"/>
            <a:ext cx="2878359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C) 0-1 hours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46511" y="5923824"/>
            <a:ext cx="4628874" cy="4607976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10800000">
            <a:off x="13626360" y="0"/>
            <a:ext cx="4628874" cy="4607976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6045320" y="181086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6045320" y="4390552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5"/>
                </a:lnTo>
                <a:lnTo>
                  <a:pt x="0" y="30665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6045320" y="695436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rot="-637790">
            <a:off x="1521440" y="2761153"/>
            <a:ext cx="2728046" cy="2936253"/>
          </a:xfrm>
          <a:custGeom>
            <a:avLst/>
            <a:gdLst/>
            <a:ahLst/>
            <a:cxnLst/>
            <a:rect l="l" t="t" r="r" b="b"/>
            <a:pathLst>
              <a:path w="2728046" h="2936253">
                <a:moveTo>
                  <a:pt x="0" y="0"/>
                </a:moveTo>
                <a:lnTo>
                  <a:pt x="2728047" y="0"/>
                </a:lnTo>
                <a:lnTo>
                  <a:pt x="2728047" y="2936253"/>
                </a:lnTo>
                <a:lnTo>
                  <a:pt x="0" y="293625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 rot="1041567">
            <a:off x="14491321" y="6808874"/>
            <a:ext cx="2898951" cy="2371869"/>
          </a:xfrm>
          <a:custGeom>
            <a:avLst/>
            <a:gdLst/>
            <a:ahLst/>
            <a:cxnLst/>
            <a:rect l="l" t="t" r="r" b="b"/>
            <a:pathLst>
              <a:path w="2898951" h="2371869">
                <a:moveTo>
                  <a:pt x="0" y="0"/>
                </a:moveTo>
                <a:lnTo>
                  <a:pt x="2898952" y="0"/>
                </a:lnTo>
                <a:lnTo>
                  <a:pt x="2898952" y="2371869"/>
                </a:lnTo>
                <a:lnTo>
                  <a:pt x="0" y="237186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5129930" y="155091"/>
            <a:ext cx="7423993" cy="1651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88"/>
              </a:lnSpc>
            </a:pPr>
            <a:r>
              <a:rPr lang="en-US" sz="4777">
                <a:solidFill>
                  <a:srgbClr val="369694"/>
                </a:solidFill>
                <a:latin typeface="Planer"/>
              </a:rPr>
              <a:t>It’s one day before the exam, </a:t>
            </a:r>
          </a:p>
          <a:p>
            <a:pPr algn="ctr">
              <a:lnSpc>
                <a:spcPts val="6688"/>
              </a:lnSpc>
            </a:pPr>
            <a:r>
              <a:rPr lang="en-US" sz="4777">
                <a:solidFill>
                  <a:srgbClr val="369694"/>
                </a:solidFill>
                <a:latin typeface="Planer"/>
              </a:rPr>
              <a:t>what are you doing?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194310" y="2534734"/>
            <a:ext cx="5474338" cy="14787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 dirty="0">
                <a:solidFill>
                  <a:srgbClr val="FFFFFF"/>
                </a:solidFill>
                <a:latin typeface="Planer"/>
              </a:rPr>
              <a:t>A) Stressing out that I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 dirty="0">
                <a:solidFill>
                  <a:srgbClr val="FFFFFF"/>
                </a:solidFill>
                <a:latin typeface="Planer"/>
              </a:rPr>
              <a:t>have missed something!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100838" y="5143500"/>
            <a:ext cx="5661282" cy="1478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 dirty="0">
                <a:solidFill>
                  <a:srgbClr val="FFFFFF"/>
                </a:solidFill>
                <a:latin typeface="Planer"/>
              </a:rPr>
              <a:t>B) Attempting to go over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 dirty="0">
                <a:solidFill>
                  <a:srgbClr val="FFFFFF"/>
                </a:solidFill>
                <a:latin typeface="Planer"/>
              </a:rPr>
              <a:t>things I don’t know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156357" y="7330350"/>
            <a:ext cx="5371138" cy="2228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FFFFFF"/>
                </a:solidFill>
                <a:latin typeface="Planer"/>
              </a:rPr>
              <a:t>C) Wishing I could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download information in my head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6568536"/>
            <a:ext cx="4003005" cy="3984932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10800000">
            <a:off x="13314650" y="0"/>
            <a:ext cx="4973350" cy="4950897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4173313" y="46701"/>
            <a:ext cx="9516334" cy="2351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369694"/>
                </a:solidFill>
                <a:latin typeface="Planer"/>
              </a:rPr>
              <a:t>You are given Revision homework, but it’s optional. </a:t>
            </a:r>
          </a:p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369694"/>
                </a:solidFill>
                <a:latin typeface="Planer"/>
              </a:rPr>
              <a:t>Do you do it?</a:t>
            </a:r>
          </a:p>
        </p:txBody>
      </p:sp>
      <p:sp>
        <p:nvSpPr>
          <p:cNvPr id="7" name="Freeform 7"/>
          <p:cNvSpPr/>
          <p:nvPr/>
        </p:nvSpPr>
        <p:spPr>
          <a:xfrm>
            <a:off x="6030015" y="2223552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6030015" y="476879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5"/>
                </a:lnTo>
                <a:lnTo>
                  <a:pt x="0" y="30665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6045320" y="7187222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243132" y="2588983"/>
            <a:ext cx="3272408" cy="2335681"/>
          </a:xfrm>
          <a:custGeom>
            <a:avLst/>
            <a:gdLst/>
            <a:ahLst/>
            <a:cxnLst/>
            <a:rect l="l" t="t" r="r" b="b"/>
            <a:pathLst>
              <a:path w="3272408" h="2335681">
                <a:moveTo>
                  <a:pt x="0" y="0"/>
                </a:moveTo>
                <a:lnTo>
                  <a:pt x="3272408" y="0"/>
                </a:lnTo>
                <a:lnTo>
                  <a:pt x="3272408" y="2335682"/>
                </a:lnTo>
                <a:lnTo>
                  <a:pt x="0" y="233568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14054069" y="6669449"/>
            <a:ext cx="3494513" cy="2747560"/>
          </a:xfrm>
          <a:custGeom>
            <a:avLst/>
            <a:gdLst/>
            <a:ahLst/>
            <a:cxnLst/>
            <a:rect l="l" t="t" r="r" b="b"/>
            <a:pathLst>
              <a:path w="3494513" h="2747560">
                <a:moveTo>
                  <a:pt x="0" y="0"/>
                </a:moveTo>
                <a:lnTo>
                  <a:pt x="3494512" y="0"/>
                </a:lnTo>
                <a:lnTo>
                  <a:pt x="3494512" y="2747561"/>
                </a:lnTo>
                <a:lnTo>
                  <a:pt x="0" y="274756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6156615" y="2974584"/>
            <a:ext cx="5549731" cy="1478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FFFFFF"/>
                </a:solidFill>
                <a:latin typeface="Planer"/>
              </a:rPr>
              <a:t>A) Yes! I will do anything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that will help me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320401" y="5369206"/>
            <a:ext cx="7191546" cy="167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28"/>
              </a:lnSpc>
            </a:pPr>
            <a:r>
              <a:rPr lang="en-US" sz="3234" dirty="0">
                <a:solidFill>
                  <a:srgbClr val="FFFFFF"/>
                </a:solidFill>
                <a:latin typeface="Planer"/>
              </a:rPr>
              <a:t>B) I might, at least I won’t have</a:t>
            </a:r>
          </a:p>
          <a:p>
            <a:pPr algn="ctr">
              <a:lnSpc>
                <a:spcPts val="4528"/>
              </a:lnSpc>
            </a:pPr>
            <a:r>
              <a:rPr lang="en-US" sz="3234" dirty="0">
                <a:solidFill>
                  <a:srgbClr val="FFFFFF"/>
                </a:solidFill>
                <a:latin typeface="Planer"/>
              </a:rPr>
              <a:t> to think of my own revision </a:t>
            </a:r>
          </a:p>
          <a:p>
            <a:pPr algn="ctr">
              <a:lnSpc>
                <a:spcPts val="4528"/>
              </a:lnSpc>
              <a:spcBef>
                <a:spcPct val="0"/>
              </a:spcBef>
            </a:pPr>
            <a:r>
              <a:rPr lang="en-US" sz="3234" dirty="0">
                <a:solidFill>
                  <a:srgbClr val="FFFFFF"/>
                </a:solidFill>
                <a:latin typeface="Planer"/>
              </a:rPr>
              <a:t>technique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255713" y="7938254"/>
            <a:ext cx="5351534" cy="1478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FFFFFF"/>
                </a:solidFill>
                <a:latin typeface="Planer"/>
              </a:rPr>
              <a:t>C) NO, I would never do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optional homework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6723475"/>
            <a:ext cx="3579686" cy="3563525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10800000">
            <a:off x="14284995" y="0"/>
            <a:ext cx="4003005" cy="3984932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 rot="5400000">
            <a:off x="1984775" y="3789110"/>
            <a:ext cx="6804956" cy="3615133"/>
          </a:xfrm>
          <a:custGeom>
            <a:avLst/>
            <a:gdLst/>
            <a:ahLst/>
            <a:cxnLst/>
            <a:rect l="l" t="t" r="r" b="b"/>
            <a:pathLst>
              <a:path w="6804956" h="3615133">
                <a:moveTo>
                  <a:pt x="0" y="0"/>
                </a:moveTo>
                <a:lnTo>
                  <a:pt x="6804956" y="0"/>
                </a:lnTo>
                <a:lnTo>
                  <a:pt x="6804956" y="3615133"/>
                </a:lnTo>
                <a:lnTo>
                  <a:pt x="0" y="36151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 rot="5400000">
            <a:off x="5722032" y="3789110"/>
            <a:ext cx="6804956" cy="3615133"/>
          </a:xfrm>
          <a:custGeom>
            <a:avLst/>
            <a:gdLst/>
            <a:ahLst/>
            <a:cxnLst/>
            <a:rect l="l" t="t" r="r" b="b"/>
            <a:pathLst>
              <a:path w="6804956" h="3615133">
                <a:moveTo>
                  <a:pt x="0" y="0"/>
                </a:moveTo>
                <a:lnTo>
                  <a:pt x="6804956" y="0"/>
                </a:lnTo>
                <a:lnTo>
                  <a:pt x="6804956" y="3615133"/>
                </a:lnTo>
                <a:lnTo>
                  <a:pt x="0" y="361513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 rot="5400000">
            <a:off x="9459290" y="3789110"/>
            <a:ext cx="6804956" cy="3615133"/>
          </a:xfrm>
          <a:custGeom>
            <a:avLst/>
            <a:gdLst/>
            <a:ahLst/>
            <a:cxnLst/>
            <a:rect l="l" t="t" r="r" b="b"/>
            <a:pathLst>
              <a:path w="6804956" h="3615133">
                <a:moveTo>
                  <a:pt x="0" y="0"/>
                </a:moveTo>
                <a:lnTo>
                  <a:pt x="6804956" y="0"/>
                </a:lnTo>
                <a:lnTo>
                  <a:pt x="6804956" y="3615133"/>
                </a:lnTo>
                <a:lnTo>
                  <a:pt x="0" y="361513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4206772" y="286198"/>
            <a:ext cx="2360961" cy="2053877"/>
          </a:xfrm>
          <a:custGeom>
            <a:avLst/>
            <a:gdLst/>
            <a:ahLst/>
            <a:cxnLst/>
            <a:rect l="l" t="t" r="r" b="b"/>
            <a:pathLst>
              <a:path w="2360961" h="2053877">
                <a:moveTo>
                  <a:pt x="0" y="0"/>
                </a:moveTo>
                <a:lnTo>
                  <a:pt x="2360961" y="0"/>
                </a:lnTo>
                <a:lnTo>
                  <a:pt x="2360961" y="2053876"/>
                </a:lnTo>
                <a:lnTo>
                  <a:pt x="0" y="205387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7928387" y="255234"/>
            <a:ext cx="2392246" cy="2084840"/>
          </a:xfrm>
          <a:custGeom>
            <a:avLst/>
            <a:gdLst/>
            <a:ahLst/>
            <a:cxnLst/>
            <a:rect l="l" t="t" r="r" b="b"/>
            <a:pathLst>
              <a:path w="2392246" h="2084840">
                <a:moveTo>
                  <a:pt x="0" y="0"/>
                </a:moveTo>
                <a:lnTo>
                  <a:pt x="2392246" y="0"/>
                </a:lnTo>
                <a:lnTo>
                  <a:pt x="2392246" y="2084840"/>
                </a:lnTo>
                <a:lnTo>
                  <a:pt x="0" y="208484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11697800" y="255234"/>
            <a:ext cx="2368599" cy="2084840"/>
          </a:xfrm>
          <a:custGeom>
            <a:avLst/>
            <a:gdLst/>
            <a:ahLst/>
            <a:cxnLst/>
            <a:rect l="l" t="t" r="r" b="b"/>
            <a:pathLst>
              <a:path w="2368599" h="2084840">
                <a:moveTo>
                  <a:pt x="0" y="0"/>
                </a:moveTo>
                <a:lnTo>
                  <a:pt x="2368599" y="0"/>
                </a:lnTo>
                <a:lnTo>
                  <a:pt x="2368599" y="2084840"/>
                </a:lnTo>
                <a:lnTo>
                  <a:pt x="0" y="208484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4329085" y="2482056"/>
            <a:ext cx="2116336" cy="670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37"/>
              </a:lnSpc>
              <a:spcBef>
                <a:spcPct val="0"/>
              </a:spcBef>
            </a:pPr>
            <a:r>
              <a:rPr lang="en-US" sz="3883">
                <a:solidFill>
                  <a:srgbClr val="FFFFFF"/>
                </a:solidFill>
                <a:latin typeface="Planer"/>
              </a:rPr>
              <a:t>Mostly A’s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174924" y="3326876"/>
            <a:ext cx="2424658" cy="5287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43"/>
              </a:lnSpc>
              <a:spcBef>
                <a:spcPct val="0"/>
              </a:spcBef>
            </a:pPr>
            <a:r>
              <a:rPr lang="en-US" sz="2531">
                <a:solidFill>
                  <a:srgbClr val="FFFFFF"/>
                </a:solidFill>
                <a:latin typeface="Planer"/>
              </a:rPr>
              <a:t>You’re a really hard worker. Your organisation levels are off the charts, but sometimes you focus a little too much attention on this. You become stressed when you overwork yourself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868529" y="1943775"/>
            <a:ext cx="2550942" cy="72391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3"/>
              </a:lnSpc>
            </a:pPr>
            <a:endParaRPr/>
          </a:p>
          <a:p>
            <a:pPr algn="ctr">
              <a:lnSpc>
                <a:spcPts val="4553"/>
              </a:lnSpc>
            </a:pPr>
            <a:r>
              <a:rPr lang="en-US" sz="3252">
                <a:solidFill>
                  <a:srgbClr val="FFFFFF"/>
                </a:solidFill>
                <a:latin typeface="Planer"/>
              </a:rPr>
              <a:t>Mostly B’s</a:t>
            </a:r>
          </a:p>
          <a:p>
            <a:pPr algn="ctr">
              <a:lnSpc>
                <a:spcPts val="3656"/>
              </a:lnSpc>
            </a:pPr>
            <a:r>
              <a:rPr lang="en-US" sz="2611">
                <a:solidFill>
                  <a:srgbClr val="FFFFFF"/>
                </a:solidFill>
                <a:latin typeface="Planer"/>
              </a:rPr>
              <a:t>You don’t mind revising, but struggle to revise topics you’re weaker in. Your concentration occasionally dips because of this. </a:t>
            </a:r>
          </a:p>
          <a:p>
            <a:pPr algn="ctr">
              <a:lnSpc>
                <a:spcPts val="3656"/>
              </a:lnSpc>
            </a:pPr>
            <a:r>
              <a:rPr lang="en-US" sz="2611">
                <a:solidFill>
                  <a:srgbClr val="FFFFFF"/>
                </a:solidFill>
                <a:latin typeface="Planer"/>
              </a:rPr>
              <a:t>Join forces with</a:t>
            </a:r>
          </a:p>
          <a:p>
            <a:pPr algn="ctr">
              <a:lnSpc>
                <a:spcPts val="3656"/>
              </a:lnSpc>
            </a:pPr>
            <a:r>
              <a:rPr lang="en-US" sz="2611">
                <a:solidFill>
                  <a:srgbClr val="FFFFFF"/>
                </a:solidFill>
                <a:latin typeface="Planer"/>
              </a:rPr>
              <a:t> others and tackle </a:t>
            </a:r>
          </a:p>
          <a:p>
            <a:pPr algn="ctr">
              <a:lnSpc>
                <a:spcPts val="3656"/>
              </a:lnSpc>
            </a:pPr>
            <a:r>
              <a:rPr lang="en-US" sz="2611">
                <a:solidFill>
                  <a:srgbClr val="FFFFFF"/>
                </a:solidFill>
                <a:latin typeface="Planer"/>
              </a:rPr>
              <a:t>those topics together!</a:t>
            </a:r>
          </a:p>
          <a:p>
            <a:pPr algn="ctr">
              <a:lnSpc>
                <a:spcPts val="5079"/>
              </a:lnSpc>
              <a:spcBef>
                <a:spcPct val="0"/>
              </a:spcBef>
            </a:pPr>
            <a:r>
              <a:rPr lang="en-US" sz="3627">
                <a:solidFill>
                  <a:srgbClr val="FFFFFF"/>
                </a:solidFill>
                <a:latin typeface="Planer"/>
              </a:rPr>
              <a:t>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802721" y="2470023"/>
            <a:ext cx="2282930" cy="682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12"/>
              </a:lnSpc>
              <a:spcBef>
                <a:spcPct val="0"/>
              </a:spcBef>
            </a:pPr>
            <a:r>
              <a:rPr lang="en-US" sz="3937">
                <a:solidFill>
                  <a:srgbClr val="FFFFFF"/>
                </a:solidFill>
                <a:latin typeface="Planer"/>
              </a:rPr>
              <a:t>Mostly C’s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655381" y="3095101"/>
            <a:ext cx="2453436" cy="572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34"/>
              </a:lnSpc>
            </a:pPr>
            <a:r>
              <a:rPr lang="en-US" sz="2953">
                <a:solidFill>
                  <a:srgbClr val="FFFFFF"/>
                </a:solidFill>
                <a:latin typeface="Planer"/>
              </a:rPr>
              <a:t>You don’t like revising. Finding motivation is incredibly hard. Traditional revision doesn’t appeal to you,</a:t>
            </a:r>
          </a:p>
          <a:p>
            <a:pPr algn="ctr">
              <a:lnSpc>
                <a:spcPts val="4134"/>
              </a:lnSpc>
              <a:spcBef>
                <a:spcPct val="0"/>
              </a:spcBef>
            </a:pPr>
            <a:r>
              <a:rPr lang="en-US" sz="2953">
                <a:solidFill>
                  <a:srgbClr val="FFFFFF"/>
                </a:solidFill>
                <a:latin typeface="Planer"/>
              </a:rPr>
              <a:t> but you’re more creative than you think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00600" y="2933700"/>
            <a:ext cx="13066695" cy="6985774"/>
          </a:xfrm>
          <a:custGeom>
            <a:avLst/>
            <a:gdLst/>
            <a:ahLst/>
            <a:cxnLst/>
            <a:rect l="l" t="t" r="r" b="b"/>
            <a:pathLst>
              <a:path w="13066695" h="6985774">
                <a:moveTo>
                  <a:pt x="0" y="0"/>
                </a:moveTo>
                <a:lnTo>
                  <a:pt x="13066695" y="0"/>
                </a:lnTo>
                <a:lnTo>
                  <a:pt x="13066695" y="6985774"/>
                </a:lnTo>
                <a:lnTo>
                  <a:pt x="0" y="69857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7711309"/>
            <a:ext cx="2587372" cy="2575691"/>
            <a:chOff x="0" y="0"/>
            <a:chExt cx="6350000" cy="6339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 rot="-10800000">
            <a:off x="15700628" y="39034"/>
            <a:ext cx="2587372" cy="2575691"/>
            <a:chOff x="0" y="0"/>
            <a:chExt cx="6350000" cy="63398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587372" y="885825"/>
            <a:ext cx="6893998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15130D"/>
                </a:solidFill>
                <a:latin typeface="Planer"/>
              </a:rPr>
              <a:t>Alphabet Challenge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800000">
            <a:off x="12654457" y="0"/>
            <a:ext cx="5633543" cy="5608110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659285" y="2087556"/>
            <a:ext cx="12701232" cy="8199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67"/>
              </a:lnSpc>
            </a:pPr>
            <a:r>
              <a:rPr lang="en-US" sz="4619">
                <a:solidFill>
                  <a:srgbClr val="000000"/>
                </a:solidFill>
                <a:latin typeface="Planer"/>
              </a:rPr>
              <a:t>•Revision involves repetitive practice of content and knowledge that you have been taught previously!</a:t>
            </a:r>
          </a:p>
          <a:p>
            <a:pPr>
              <a:lnSpc>
                <a:spcPts val="6467"/>
              </a:lnSpc>
            </a:pPr>
            <a:endParaRPr lang="en-US" sz="4619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6467"/>
              </a:lnSpc>
            </a:pPr>
            <a:r>
              <a:rPr lang="en-US" sz="4619">
                <a:solidFill>
                  <a:srgbClr val="000000"/>
                </a:solidFill>
                <a:latin typeface="Planer"/>
              </a:rPr>
              <a:t>•It is important to revise for all exams, but especially GCSE’s as these exams contain content that you might have been taught 2 years ago! </a:t>
            </a:r>
          </a:p>
          <a:p>
            <a:pPr>
              <a:lnSpc>
                <a:spcPts val="6467"/>
              </a:lnSpc>
            </a:pPr>
            <a:endParaRPr lang="en-US" sz="4619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6467"/>
              </a:lnSpc>
            </a:pPr>
            <a:r>
              <a:rPr lang="en-US" sz="4619">
                <a:solidFill>
                  <a:srgbClr val="000000"/>
                </a:solidFill>
                <a:latin typeface="Planer"/>
              </a:rPr>
              <a:t>•Revision is important as it can help you achieve a better grade!</a:t>
            </a:r>
          </a:p>
          <a:p>
            <a:pPr>
              <a:lnSpc>
                <a:spcPts val="6690"/>
              </a:lnSpc>
              <a:spcBef>
                <a:spcPct val="0"/>
              </a:spcBef>
            </a:pPr>
            <a:endParaRPr lang="en-US" sz="4619">
              <a:solidFill>
                <a:srgbClr val="000000"/>
              </a:solidFill>
              <a:latin typeface="Planer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4754506" y="6873520"/>
            <a:ext cx="3023050" cy="2769924"/>
          </a:xfrm>
          <a:custGeom>
            <a:avLst/>
            <a:gdLst/>
            <a:ahLst/>
            <a:cxnLst/>
            <a:rect l="l" t="t" r="r" b="b"/>
            <a:pathLst>
              <a:path w="3023050" h="2769924">
                <a:moveTo>
                  <a:pt x="0" y="0"/>
                </a:moveTo>
                <a:lnTo>
                  <a:pt x="3023050" y="0"/>
                </a:lnTo>
                <a:lnTo>
                  <a:pt x="3023050" y="2769923"/>
                </a:lnTo>
                <a:lnTo>
                  <a:pt x="0" y="27699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1028700" y="262399"/>
            <a:ext cx="10151035" cy="1370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150"/>
              </a:lnSpc>
            </a:pPr>
            <a:r>
              <a:rPr lang="en-US" sz="7964">
                <a:solidFill>
                  <a:srgbClr val="000000"/>
                </a:solidFill>
                <a:latin typeface="Planer"/>
              </a:rPr>
              <a:t>Why should you revise?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800000">
            <a:off x="13753188" y="0"/>
            <a:ext cx="4534812" cy="4514339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6930445"/>
            <a:ext cx="3371777" cy="3356555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5049340" y="3366351"/>
            <a:ext cx="12209960" cy="6527743"/>
          </a:xfrm>
          <a:custGeom>
            <a:avLst/>
            <a:gdLst/>
            <a:ahLst/>
            <a:cxnLst/>
            <a:rect l="l" t="t" r="r" b="b"/>
            <a:pathLst>
              <a:path w="12209960" h="6527743">
                <a:moveTo>
                  <a:pt x="0" y="0"/>
                </a:moveTo>
                <a:lnTo>
                  <a:pt x="12209960" y="0"/>
                </a:lnTo>
                <a:lnTo>
                  <a:pt x="12209960" y="6527743"/>
                </a:lnTo>
                <a:lnTo>
                  <a:pt x="0" y="65277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685889" y="885825"/>
            <a:ext cx="6893998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282A29"/>
                </a:solidFill>
                <a:latin typeface="Planer"/>
              </a:rPr>
              <a:t>Alphabet Challenge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459811" y="2242908"/>
            <a:ext cx="9368378" cy="7666456"/>
          </a:xfrm>
          <a:custGeom>
            <a:avLst/>
            <a:gdLst/>
            <a:ahLst/>
            <a:cxnLst/>
            <a:rect l="l" t="t" r="r" b="b"/>
            <a:pathLst>
              <a:path w="9368378" h="7666456">
                <a:moveTo>
                  <a:pt x="0" y="0"/>
                </a:moveTo>
                <a:lnTo>
                  <a:pt x="9368378" y="0"/>
                </a:lnTo>
                <a:lnTo>
                  <a:pt x="9368378" y="7666456"/>
                </a:lnTo>
                <a:lnTo>
                  <a:pt x="0" y="76664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5625618" y="189468"/>
            <a:ext cx="7184175" cy="1811808"/>
            <a:chOff x="0" y="0"/>
            <a:chExt cx="1641868" cy="41407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41868" cy="414070"/>
            </a:xfrm>
            <a:custGeom>
              <a:avLst/>
              <a:gdLst/>
              <a:ahLst/>
              <a:cxnLst/>
              <a:rect l="l" t="t" r="r" b="b"/>
              <a:pathLst>
                <a:path w="1641868" h="414070">
                  <a:moveTo>
                    <a:pt x="0" y="0"/>
                  </a:moveTo>
                  <a:lnTo>
                    <a:pt x="1641868" y="0"/>
                  </a:lnTo>
                  <a:lnTo>
                    <a:pt x="1641868" y="414070"/>
                  </a:lnTo>
                  <a:lnTo>
                    <a:pt x="0" y="41407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641868" cy="461695"/>
            </a:xfrm>
            <a:prstGeom prst="rect">
              <a:avLst/>
            </a:prstGeom>
          </p:spPr>
          <p:txBody>
            <a:bodyPr lIns="82326" tIns="82326" rIns="82326" bIns="82326" rtlCol="0" anchor="ctr"/>
            <a:lstStyle/>
            <a:p>
              <a:pPr algn="ctr">
                <a:lnSpc>
                  <a:spcPts val="3176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055783" y="4659927"/>
            <a:ext cx="6176434" cy="2249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95"/>
              </a:lnSpc>
            </a:pPr>
            <a:r>
              <a:rPr lang="en-US" sz="4282">
                <a:solidFill>
                  <a:srgbClr val="000000"/>
                </a:solidFill>
                <a:latin typeface="Planer"/>
              </a:rPr>
              <a:t>What are some revision techniques you have heard of or that you have used?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776636" y="318572"/>
            <a:ext cx="6882138" cy="13916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44"/>
              </a:lnSpc>
            </a:pPr>
            <a:r>
              <a:rPr lang="en-US" sz="8102">
                <a:solidFill>
                  <a:srgbClr val="000000"/>
                </a:solidFill>
                <a:latin typeface="Planer"/>
              </a:rPr>
              <a:t>Think &amp; Discuss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15150" y="7736919"/>
            <a:ext cx="2351363" cy="1152168"/>
          </a:xfrm>
          <a:custGeom>
            <a:avLst/>
            <a:gdLst/>
            <a:ahLst/>
            <a:cxnLst/>
            <a:rect l="l" t="t" r="r" b="b"/>
            <a:pathLst>
              <a:path w="2351363" h="1152168">
                <a:moveTo>
                  <a:pt x="0" y="0"/>
                </a:moveTo>
                <a:lnTo>
                  <a:pt x="2351363" y="0"/>
                </a:lnTo>
                <a:lnTo>
                  <a:pt x="2351363" y="1152168"/>
                </a:lnTo>
                <a:lnTo>
                  <a:pt x="0" y="11521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1557183" y="7100231"/>
            <a:ext cx="2142696" cy="2029724"/>
          </a:xfrm>
          <a:custGeom>
            <a:avLst/>
            <a:gdLst/>
            <a:ahLst/>
            <a:cxnLst/>
            <a:rect l="l" t="t" r="r" b="b"/>
            <a:pathLst>
              <a:path w="2142696" h="2029724">
                <a:moveTo>
                  <a:pt x="0" y="0"/>
                </a:moveTo>
                <a:lnTo>
                  <a:pt x="2142696" y="0"/>
                </a:lnTo>
                <a:lnTo>
                  <a:pt x="2142696" y="2029724"/>
                </a:lnTo>
                <a:lnTo>
                  <a:pt x="0" y="20297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7899776" y="2770405"/>
            <a:ext cx="2989208" cy="1259204"/>
          </a:xfrm>
          <a:custGeom>
            <a:avLst/>
            <a:gdLst/>
            <a:ahLst/>
            <a:cxnLst/>
            <a:rect l="l" t="t" r="r" b="b"/>
            <a:pathLst>
              <a:path w="2989208" h="1259204">
                <a:moveTo>
                  <a:pt x="0" y="0"/>
                </a:moveTo>
                <a:lnTo>
                  <a:pt x="2989208" y="0"/>
                </a:lnTo>
                <a:lnTo>
                  <a:pt x="2989208" y="1259203"/>
                </a:lnTo>
                <a:lnTo>
                  <a:pt x="0" y="125920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5770531" y="-142875"/>
            <a:ext cx="6647176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15130D"/>
                </a:solidFill>
                <a:latin typeface="Planer"/>
              </a:rPr>
              <a:t>Mnemonics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094119" y="6371569"/>
            <a:ext cx="6746937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15130D"/>
                </a:solidFill>
                <a:latin typeface="Planer"/>
              </a:rPr>
              <a:t>Never Eat Shredded Wheat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394380" y="9165014"/>
            <a:ext cx="6146416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E73268"/>
                </a:solidFill>
                <a:latin typeface="Planer"/>
              </a:rPr>
              <a:t>N</a:t>
            </a:r>
            <a:r>
              <a:rPr lang="en-US" sz="4218">
                <a:solidFill>
                  <a:srgbClr val="000000"/>
                </a:solidFill>
                <a:latin typeface="Planer"/>
              </a:rPr>
              <a:t>orth-</a:t>
            </a:r>
            <a:r>
              <a:rPr lang="en-US" sz="4218">
                <a:solidFill>
                  <a:srgbClr val="E73268"/>
                </a:solidFill>
                <a:latin typeface="Planer"/>
              </a:rPr>
              <a:t>E</a:t>
            </a:r>
            <a:r>
              <a:rPr lang="en-US" sz="4218">
                <a:solidFill>
                  <a:srgbClr val="000000"/>
                </a:solidFill>
                <a:latin typeface="Planer"/>
              </a:rPr>
              <a:t>ast-</a:t>
            </a:r>
            <a:r>
              <a:rPr lang="en-US" sz="4218">
                <a:solidFill>
                  <a:srgbClr val="E73268"/>
                </a:solidFill>
                <a:latin typeface="Planer"/>
              </a:rPr>
              <a:t>S</a:t>
            </a:r>
            <a:r>
              <a:rPr lang="en-US" sz="4218">
                <a:solidFill>
                  <a:srgbClr val="000000"/>
                </a:solidFill>
                <a:latin typeface="Planer"/>
              </a:rPr>
              <a:t>outh-</a:t>
            </a:r>
            <a:r>
              <a:rPr lang="en-US" sz="4218">
                <a:solidFill>
                  <a:srgbClr val="E73268"/>
                </a:solidFill>
                <a:latin typeface="Planer"/>
              </a:rPr>
              <a:t>W</a:t>
            </a:r>
            <a:r>
              <a:rPr lang="en-US" sz="4218">
                <a:solidFill>
                  <a:srgbClr val="000000"/>
                </a:solidFill>
                <a:latin typeface="Planer"/>
              </a:rPr>
              <a:t>est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140397" y="6029858"/>
            <a:ext cx="2944146" cy="1345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24"/>
              </a:lnSpc>
            </a:pPr>
            <a:r>
              <a:rPr lang="en-US" sz="7874">
                <a:solidFill>
                  <a:srgbClr val="15130D"/>
                </a:solidFill>
                <a:latin typeface="Europa-Bold"/>
              </a:rPr>
              <a:t>P.E.E.L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480661" y="9165014"/>
            <a:ext cx="6462421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E73268"/>
                </a:solidFill>
                <a:latin typeface="Planer"/>
              </a:rPr>
              <a:t>P</a:t>
            </a:r>
            <a:r>
              <a:rPr lang="en-US" sz="4218">
                <a:solidFill>
                  <a:srgbClr val="000000"/>
                </a:solidFill>
                <a:latin typeface="Planer"/>
              </a:rPr>
              <a:t>oint</a:t>
            </a:r>
            <a:r>
              <a:rPr lang="en-US" sz="4218">
                <a:solidFill>
                  <a:srgbClr val="FFFFFF"/>
                </a:solidFill>
                <a:latin typeface="Planer"/>
              </a:rPr>
              <a:t>.</a:t>
            </a:r>
            <a:r>
              <a:rPr lang="en-US" sz="4218">
                <a:solidFill>
                  <a:srgbClr val="000000"/>
                </a:solidFill>
                <a:latin typeface="Planer"/>
              </a:rPr>
              <a:t> </a:t>
            </a:r>
            <a:r>
              <a:rPr lang="en-US" sz="4218">
                <a:solidFill>
                  <a:srgbClr val="E73268"/>
                </a:solidFill>
                <a:latin typeface="Planer"/>
              </a:rPr>
              <a:t>E</a:t>
            </a:r>
            <a:r>
              <a:rPr lang="en-US" sz="4218">
                <a:solidFill>
                  <a:srgbClr val="000000"/>
                </a:solidFill>
                <a:latin typeface="Planer"/>
              </a:rPr>
              <a:t>vidence. </a:t>
            </a:r>
            <a:r>
              <a:rPr lang="en-US" sz="4218">
                <a:solidFill>
                  <a:srgbClr val="E73268"/>
                </a:solidFill>
                <a:latin typeface="Planer"/>
              </a:rPr>
              <a:t>E</a:t>
            </a:r>
            <a:r>
              <a:rPr lang="en-US" sz="4218">
                <a:solidFill>
                  <a:srgbClr val="000000"/>
                </a:solidFill>
                <a:latin typeface="Planer"/>
              </a:rPr>
              <a:t>xplain. </a:t>
            </a:r>
            <a:r>
              <a:rPr lang="en-US" sz="4218">
                <a:solidFill>
                  <a:srgbClr val="E73268"/>
                </a:solidFill>
                <a:latin typeface="Planer"/>
              </a:rPr>
              <a:t>L</a:t>
            </a:r>
            <a:r>
              <a:rPr lang="en-US" sz="4218">
                <a:solidFill>
                  <a:srgbClr val="000000"/>
                </a:solidFill>
                <a:latin typeface="Planer"/>
              </a:rPr>
              <a:t>ink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8700" y="942975"/>
            <a:ext cx="6508705" cy="5390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08"/>
              </a:lnSpc>
            </a:pPr>
            <a:r>
              <a:rPr lang="en-US" sz="3862">
                <a:solidFill>
                  <a:srgbClr val="000000"/>
                </a:solidFill>
                <a:latin typeface="Planer"/>
              </a:rPr>
              <a:t>Use the letters of a word, or the first letters of a phrase, to make a helpful memory. </a:t>
            </a:r>
          </a:p>
          <a:p>
            <a:pPr algn="ctr">
              <a:lnSpc>
                <a:spcPts val="5408"/>
              </a:lnSpc>
            </a:pPr>
            <a:endParaRPr lang="en-US" sz="3862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5408"/>
              </a:lnSpc>
            </a:pPr>
            <a:r>
              <a:rPr lang="en-US" sz="3862">
                <a:solidFill>
                  <a:srgbClr val="000000"/>
                </a:solidFill>
                <a:latin typeface="Planer"/>
              </a:rPr>
              <a:t>Task: Memorise the planets in the solar system, in order of closest to the sun</a:t>
            </a:r>
          </a:p>
          <a:p>
            <a:pPr algn="ctr">
              <a:lnSpc>
                <a:spcPts val="5408"/>
              </a:lnSpc>
              <a:spcBef>
                <a:spcPct val="0"/>
              </a:spcBef>
            </a:pPr>
            <a:endParaRPr lang="en-US" sz="3862">
              <a:solidFill>
                <a:srgbClr val="000000"/>
              </a:solidFill>
              <a:latin typeface="Planer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1708134" y="1082046"/>
            <a:ext cx="4670338" cy="6018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7"/>
              </a:lnSpc>
            </a:pPr>
            <a:r>
              <a:rPr lang="en-US" sz="3469" dirty="0">
                <a:solidFill>
                  <a:srgbClr val="000000"/>
                </a:solidFill>
                <a:latin typeface="Planer Bold"/>
              </a:rPr>
              <a:t>Mercury, Venus, Earth, Mars, Jupiter, Saturn, Uranus, Neptune, Pluto</a:t>
            </a:r>
          </a:p>
          <a:p>
            <a:pPr algn="ctr">
              <a:lnSpc>
                <a:spcPts val="4857"/>
              </a:lnSpc>
            </a:pPr>
            <a:endParaRPr lang="en-US" sz="3469" dirty="0">
              <a:solidFill>
                <a:srgbClr val="000000"/>
              </a:solidFill>
              <a:latin typeface="Planer Bold"/>
            </a:endParaRPr>
          </a:p>
          <a:p>
            <a:pPr algn="ctr">
              <a:lnSpc>
                <a:spcPts val="4857"/>
              </a:lnSpc>
            </a:pPr>
            <a:r>
              <a:rPr lang="en-US" sz="3469" u="sng" dirty="0">
                <a:solidFill>
                  <a:srgbClr val="000000"/>
                </a:solidFill>
                <a:latin typeface="Planer Bold"/>
              </a:rPr>
              <a:t>Now try this!</a:t>
            </a:r>
          </a:p>
          <a:p>
            <a:pPr algn="ctr">
              <a:lnSpc>
                <a:spcPts val="4857"/>
              </a:lnSpc>
            </a:pPr>
            <a:r>
              <a:rPr lang="en-US" sz="3469" dirty="0">
                <a:solidFill>
                  <a:srgbClr val="000000"/>
                </a:solidFill>
                <a:latin typeface="Planer Bold"/>
              </a:rPr>
              <a:t>My Very Easy Method Just Speeds Up Naming Planets</a:t>
            </a:r>
          </a:p>
          <a:p>
            <a:pPr algn="ctr">
              <a:lnSpc>
                <a:spcPts val="4857"/>
              </a:lnSpc>
            </a:pPr>
            <a:endParaRPr lang="en-US" sz="3469" dirty="0">
              <a:solidFill>
                <a:srgbClr val="000000"/>
              </a:solidFill>
              <a:latin typeface="Planer Bold"/>
            </a:endParaRPr>
          </a:p>
          <a:p>
            <a:pPr algn="ctr">
              <a:lnSpc>
                <a:spcPts val="4857"/>
              </a:lnSpc>
              <a:spcBef>
                <a:spcPct val="0"/>
              </a:spcBef>
            </a:pPr>
            <a:endParaRPr lang="en-US" sz="3469" dirty="0">
              <a:solidFill>
                <a:srgbClr val="000000"/>
              </a:solidFill>
              <a:latin typeface="Planer Bold"/>
            </a:endParaRPr>
          </a:p>
        </p:txBody>
      </p:sp>
      <p:sp>
        <p:nvSpPr>
          <p:cNvPr id="12" name="AutoShape 12"/>
          <p:cNvSpPr/>
          <p:nvPr/>
        </p:nvSpPr>
        <p:spPr>
          <a:xfrm flipV="1">
            <a:off x="9170789" y="6182258"/>
            <a:ext cx="0" cy="4663440"/>
          </a:xfrm>
          <a:prstGeom prst="line">
            <a:avLst/>
          </a:prstGeom>
          <a:ln w="57150" cap="flat">
            <a:solidFill>
              <a:srgbClr val="E7326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 rot="-10800000">
            <a:off x="15700628" y="139354"/>
            <a:ext cx="2587372" cy="2575691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54838" y="1703391"/>
            <a:ext cx="7887642" cy="5055063"/>
          </a:xfrm>
          <a:custGeom>
            <a:avLst/>
            <a:gdLst/>
            <a:ahLst/>
            <a:cxnLst/>
            <a:rect l="l" t="t" r="r" b="b"/>
            <a:pathLst>
              <a:path w="7887642" h="5055063">
                <a:moveTo>
                  <a:pt x="0" y="0"/>
                </a:moveTo>
                <a:lnTo>
                  <a:pt x="7887642" y="0"/>
                </a:lnTo>
                <a:lnTo>
                  <a:pt x="7887642" y="5055064"/>
                </a:lnTo>
                <a:lnTo>
                  <a:pt x="0" y="50550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8149" t="-21240" r="-27964" b="-1578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6512884" y="95627"/>
            <a:ext cx="5262233" cy="1255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262"/>
              </a:lnSpc>
            </a:pPr>
            <a:r>
              <a:rPr lang="en-US" sz="7330">
                <a:solidFill>
                  <a:srgbClr val="15130D"/>
                </a:solidFill>
                <a:latin typeface="Planer"/>
              </a:rPr>
              <a:t>Mind Mapping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83172" y="7110880"/>
            <a:ext cx="5207395" cy="79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67"/>
              </a:lnSpc>
            </a:pPr>
            <a:r>
              <a:rPr lang="en-US" sz="4691">
                <a:solidFill>
                  <a:srgbClr val="15130D"/>
                </a:solidFill>
                <a:latin typeface="Planer"/>
              </a:rPr>
              <a:t>. Use plenty of colour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611347" y="8769628"/>
            <a:ext cx="6876089" cy="79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67"/>
              </a:lnSpc>
            </a:pPr>
            <a:r>
              <a:rPr lang="en-US" sz="4691">
                <a:solidFill>
                  <a:srgbClr val="15130D"/>
                </a:solidFill>
                <a:latin typeface="Planer"/>
              </a:rPr>
              <a:t>. Link the branches together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611347" y="7206130"/>
            <a:ext cx="6662266" cy="799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67"/>
              </a:lnSpc>
            </a:pPr>
            <a:r>
              <a:rPr lang="en-US" sz="4691">
                <a:solidFill>
                  <a:srgbClr val="15130D"/>
                </a:solidFill>
                <a:latin typeface="Planer"/>
              </a:rPr>
              <a:t>. Use diagrams and images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78564" y="8262441"/>
            <a:ext cx="5817446" cy="1623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67"/>
              </a:lnSpc>
            </a:pPr>
            <a:r>
              <a:rPr lang="en-US" sz="4691">
                <a:solidFill>
                  <a:srgbClr val="15130D"/>
                </a:solidFill>
                <a:latin typeface="Planer"/>
              </a:rPr>
              <a:t>. Keep each point short </a:t>
            </a:r>
          </a:p>
          <a:p>
            <a:pPr algn="ctr">
              <a:lnSpc>
                <a:spcPts val="6567"/>
              </a:lnSpc>
            </a:pPr>
            <a:r>
              <a:rPr lang="en-US" sz="4691">
                <a:solidFill>
                  <a:srgbClr val="15130D"/>
                </a:solidFill>
                <a:latin typeface="Planer"/>
              </a:rPr>
              <a:t>and snappy!</a:t>
            </a: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 rot="-10800000">
            <a:off x="15430534" y="-165024"/>
            <a:ext cx="2697368" cy="2685190"/>
            <a:chOff x="0" y="0"/>
            <a:chExt cx="6350000" cy="63398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442060" y="8358357"/>
            <a:ext cx="2697368" cy="2685190"/>
            <a:chOff x="0" y="0"/>
            <a:chExt cx="6350000" cy="63398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384004" y="5672793"/>
            <a:ext cx="3530184" cy="4782295"/>
          </a:xfrm>
          <a:custGeom>
            <a:avLst/>
            <a:gdLst/>
            <a:ahLst/>
            <a:cxnLst/>
            <a:rect l="l" t="t" r="r" b="b"/>
            <a:pathLst>
              <a:path w="3530184" h="4782295">
                <a:moveTo>
                  <a:pt x="0" y="0"/>
                </a:moveTo>
                <a:lnTo>
                  <a:pt x="3530185" y="0"/>
                </a:lnTo>
                <a:lnTo>
                  <a:pt x="3530185" y="4782295"/>
                </a:lnTo>
                <a:lnTo>
                  <a:pt x="0" y="47822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55920" t="-21124" b="-2666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1004127" y="6475054"/>
            <a:ext cx="3307773" cy="3177773"/>
          </a:xfrm>
          <a:custGeom>
            <a:avLst/>
            <a:gdLst/>
            <a:ahLst/>
            <a:cxnLst/>
            <a:rect l="l" t="t" r="r" b="b"/>
            <a:pathLst>
              <a:path w="3307773" h="3177773">
                <a:moveTo>
                  <a:pt x="0" y="0"/>
                </a:moveTo>
                <a:lnTo>
                  <a:pt x="3307772" y="0"/>
                </a:lnTo>
                <a:lnTo>
                  <a:pt x="3307772" y="3177773"/>
                </a:lnTo>
                <a:lnTo>
                  <a:pt x="0" y="31777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6589412" y="410319"/>
            <a:ext cx="5109177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15130D"/>
                </a:solidFill>
                <a:latin typeface="Planer"/>
              </a:rPr>
              <a:t>Little &amp; Often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10945" y="2076599"/>
            <a:ext cx="6858000" cy="2771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50110" lvl="1" indent="-425055" algn="ctr">
              <a:lnSpc>
                <a:spcPts val="5512"/>
              </a:lnSpc>
              <a:buFont typeface="Arial"/>
              <a:buChar char="•"/>
            </a:pPr>
            <a:r>
              <a:rPr lang="en-US" sz="3937">
                <a:solidFill>
                  <a:srgbClr val="000000"/>
                </a:solidFill>
                <a:latin typeface="Planer"/>
              </a:rPr>
              <a:t>Revising small amounts little and often can be a really helpful way to remember specific information.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08336" y="2081904"/>
            <a:ext cx="6385089" cy="2084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4842" lvl="1" indent="-432421" algn="ctr">
              <a:lnSpc>
                <a:spcPts val="5608"/>
              </a:lnSpc>
              <a:buFont typeface="Arial"/>
              <a:buChar char="•"/>
            </a:pPr>
            <a:r>
              <a:rPr lang="en-US" sz="4005">
                <a:solidFill>
                  <a:srgbClr val="15130D"/>
                </a:solidFill>
                <a:latin typeface="Planer"/>
              </a:rPr>
              <a:t> A helpful way to do this </a:t>
            </a:r>
          </a:p>
          <a:p>
            <a:pPr algn="ctr">
              <a:lnSpc>
                <a:spcPts val="5608"/>
              </a:lnSpc>
            </a:pPr>
            <a:r>
              <a:rPr lang="en-US" sz="4005">
                <a:solidFill>
                  <a:srgbClr val="15130D"/>
                </a:solidFill>
                <a:latin typeface="Planer"/>
              </a:rPr>
              <a:t>might be using </a:t>
            </a:r>
          </a:p>
          <a:p>
            <a:pPr algn="ctr">
              <a:lnSpc>
                <a:spcPts val="5608"/>
              </a:lnSpc>
            </a:pPr>
            <a:r>
              <a:rPr lang="en-US" sz="4005">
                <a:solidFill>
                  <a:srgbClr val="15130D"/>
                </a:solidFill>
                <a:latin typeface="Planer"/>
              </a:rPr>
              <a:t>Revision apps!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530058" y="5409455"/>
            <a:ext cx="7870822" cy="771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15130D"/>
                </a:solidFill>
                <a:latin typeface="Planer"/>
              </a:rPr>
              <a:t>Can you name the revision App’s?</a:t>
            </a: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 rot="-10800000">
            <a:off x="15700628" y="0"/>
            <a:ext cx="2587372" cy="2575691"/>
            <a:chOff x="0" y="0"/>
            <a:chExt cx="6350000" cy="63398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0" y="7711309"/>
            <a:ext cx="2587372" cy="2575691"/>
            <a:chOff x="0" y="0"/>
            <a:chExt cx="6350000" cy="63398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3277210" y="7245681"/>
            <a:ext cx="3904869" cy="10748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859"/>
              </a:lnSpc>
            </a:pPr>
            <a:r>
              <a:rPr lang="en-US" sz="6328" dirty="0">
                <a:solidFill>
                  <a:srgbClr val="ED0357"/>
                </a:solidFill>
                <a:highlight>
                  <a:srgbClr val="FFFF00"/>
                </a:highlight>
                <a:latin typeface="Planer"/>
              </a:rPr>
              <a:t>QUIZLET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004127" y="7080443"/>
            <a:ext cx="3557504" cy="2200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59"/>
              </a:lnSpc>
            </a:pPr>
            <a:r>
              <a:rPr lang="en-US" sz="6328" dirty="0">
                <a:solidFill>
                  <a:srgbClr val="ED0357"/>
                </a:solidFill>
                <a:highlight>
                  <a:srgbClr val="FFFF00"/>
                </a:highlight>
                <a:latin typeface="Planer"/>
              </a:rPr>
              <a:t>GSCE POD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615441" y="2857500"/>
            <a:ext cx="13112876" cy="7200900"/>
          </a:xfrm>
          <a:custGeom>
            <a:avLst/>
            <a:gdLst/>
            <a:ahLst/>
            <a:cxnLst/>
            <a:rect l="l" t="t" r="r" b="b"/>
            <a:pathLst>
              <a:path w="12592569" h="6732295">
                <a:moveTo>
                  <a:pt x="0" y="0"/>
                </a:moveTo>
                <a:lnTo>
                  <a:pt x="12592569" y="0"/>
                </a:lnTo>
                <a:lnTo>
                  <a:pt x="12592569" y="6732295"/>
                </a:lnTo>
                <a:lnTo>
                  <a:pt x="0" y="673229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7711309"/>
            <a:ext cx="2587372" cy="2575691"/>
            <a:chOff x="0" y="0"/>
            <a:chExt cx="6350000" cy="6339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 rot="-10800000">
            <a:off x="15700628" y="39034"/>
            <a:ext cx="2587372" cy="2575691"/>
            <a:chOff x="0" y="0"/>
            <a:chExt cx="6350000" cy="63398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528762" y="1184004"/>
            <a:ext cx="6893998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15130D"/>
                </a:solidFill>
                <a:latin typeface="Planer"/>
              </a:rPr>
              <a:t>Alphabet Challenge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548010" y="2214526"/>
            <a:ext cx="4114746" cy="3852899"/>
          </a:xfrm>
          <a:custGeom>
            <a:avLst/>
            <a:gdLst/>
            <a:ahLst/>
            <a:cxnLst/>
            <a:rect l="l" t="t" r="r" b="b"/>
            <a:pathLst>
              <a:path w="4114746" h="3852899">
                <a:moveTo>
                  <a:pt x="0" y="0"/>
                </a:moveTo>
                <a:lnTo>
                  <a:pt x="4114746" y="0"/>
                </a:lnTo>
                <a:lnTo>
                  <a:pt x="4114746" y="3852899"/>
                </a:lnTo>
                <a:lnTo>
                  <a:pt x="0" y="38528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0588339" y="7016703"/>
            <a:ext cx="5486400" cy="3008360"/>
          </a:xfrm>
          <a:custGeom>
            <a:avLst/>
            <a:gdLst/>
            <a:ahLst/>
            <a:cxnLst/>
            <a:rect l="l" t="t" r="r" b="b"/>
            <a:pathLst>
              <a:path w="5486400" h="3008360">
                <a:moveTo>
                  <a:pt x="0" y="0"/>
                </a:moveTo>
                <a:lnTo>
                  <a:pt x="5486400" y="0"/>
                </a:lnTo>
                <a:lnTo>
                  <a:pt x="5486400" y="3008359"/>
                </a:lnTo>
                <a:lnTo>
                  <a:pt x="0" y="30083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0" y="-61687"/>
            <a:ext cx="13798504" cy="2455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15130D"/>
                </a:solidFill>
                <a:latin typeface="Planer"/>
              </a:rPr>
              <a:t>What does the alphabet challenge show?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11039" y="2781449"/>
            <a:ext cx="8804184" cy="1561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51" lvl="1" indent="-485775">
              <a:lnSpc>
                <a:spcPts val="6300"/>
              </a:lnSpc>
              <a:buFont typeface="Arial"/>
              <a:buChar char="•"/>
            </a:pPr>
            <a:r>
              <a:rPr lang="en-US" sz="4500">
                <a:solidFill>
                  <a:srgbClr val="15130D"/>
                </a:solidFill>
                <a:latin typeface="Planer"/>
              </a:rPr>
              <a:t>Repetitive testing is an effective </a:t>
            </a:r>
          </a:p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15130D"/>
                </a:solidFill>
                <a:latin typeface="Planer"/>
              </a:rPr>
              <a:t>testing method.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587372" y="5359527"/>
            <a:ext cx="8065182" cy="23517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51" lvl="1" indent="-485775">
              <a:lnSpc>
                <a:spcPts val="6300"/>
              </a:lnSpc>
              <a:buFont typeface="Arial"/>
              <a:buChar char="•"/>
            </a:pPr>
            <a:r>
              <a:rPr lang="en-US" sz="4500">
                <a:solidFill>
                  <a:srgbClr val="15130D"/>
                </a:solidFill>
                <a:latin typeface="Planer"/>
              </a:rPr>
              <a:t>Repetition is also a useful </a:t>
            </a:r>
          </a:p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15130D"/>
                </a:solidFill>
                <a:latin typeface="Planer"/>
              </a:rPr>
              <a:t>revision technique, </a:t>
            </a:r>
          </a:p>
          <a:p>
            <a:pPr>
              <a:lnSpc>
                <a:spcPts val="6300"/>
              </a:lnSpc>
            </a:pPr>
            <a:r>
              <a:rPr lang="en-US" sz="4500">
                <a:solidFill>
                  <a:srgbClr val="15130D"/>
                </a:solidFill>
                <a:latin typeface="Planer"/>
              </a:rPr>
              <a:t>this can be done using flashcards! </a:t>
            </a: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 rot="-10800000">
            <a:off x="15662756" y="-181713"/>
            <a:ext cx="2587372" cy="2575691"/>
            <a:chOff x="0" y="0"/>
            <a:chExt cx="6350000" cy="63398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0" y="7711309"/>
            <a:ext cx="2587372" cy="2575691"/>
            <a:chOff x="0" y="0"/>
            <a:chExt cx="6350000" cy="63398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20172" y="1541280"/>
            <a:ext cx="4125440" cy="4113620"/>
          </a:xfrm>
          <a:custGeom>
            <a:avLst/>
            <a:gdLst/>
            <a:ahLst/>
            <a:cxnLst/>
            <a:rect l="l" t="t" r="r" b="b"/>
            <a:pathLst>
              <a:path w="4125440" h="4113620">
                <a:moveTo>
                  <a:pt x="0" y="0"/>
                </a:moveTo>
                <a:lnTo>
                  <a:pt x="4125441" y="0"/>
                </a:lnTo>
                <a:lnTo>
                  <a:pt x="4125441" y="4113620"/>
                </a:lnTo>
                <a:lnTo>
                  <a:pt x="0" y="41136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11503851" y="4977357"/>
            <a:ext cx="6265069" cy="4943475"/>
            <a:chOff x="0" y="0"/>
            <a:chExt cx="1650059" cy="130198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50059" cy="1301985"/>
            </a:xfrm>
            <a:custGeom>
              <a:avLst/>
              <a:gdLst/>
              <a:ahLst/>
              <a:cxnLst/>
              <a:rect l="l" t="t" r="r" b="b"/>
              <a:pathLst>
                <a:path w="1650059" h="1301985">
                  <a:moveTo>
                    <a:pt x="0" y="0"/>
                  </a:moveTo>
                  <a:lnTo>
                    <a:pt x="1650059" y="0"/>
                  </a:lnTo>
                  <a:lnTo>
                    <a:pt x="1650059" y="1301985"/>
                  </a:lnTo>
                  <a:lnTo>
                    <a:pt x="0" y="1301985"/>
                  </a:lnTo>
                  <a:close/>
                </a:path>
              </a:pathLst>
            </a:custGeom>
            <a:solidFill>
              <a:srgbClr val="E73268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1650059" cy="1349610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marL="425054" lvl="1" indent="-212527" algn="ctr">
                <a:lnSpc>
                  <a:spcPts val="2756"/>
                </a:lnSpc>
                <a:buFont typeface="Arial"/>
                <a:buChar char="•"/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92742" y="77871"/>
            <a:ext cx="11211109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000000"/>
                </a:solidFill>
                <a:latin typeface="Planer"/>
              </a:rPr>
              <a:t>Being successful in revision.......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39354" y="1906209"/>
            <a:ext cx="6754959" cy="23853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9366" lvl="1" indent="-369683" algn="ctr">
              <a:lnSpc>
                <a:spcPts val="4794"/>
              </a:lnSpc>
              <a:buFont typeface="Arial"/>
              <a:buChar char="•"/>
            </a:pPr>
            <a:r>
              <a:rPr lang="en-US" sz="3424">
                <a:solidFill>
                  <a:srgbClr val="15130D"/>
                </a:solidFill>
                <a:latin typeface="Planer"/>
              </a:rPr>
              <a:t>Successful revision will depend on a lot of factors, what factors are most and least important to you?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930561" y="6310985"/>
            <a:ext cx="5607844" cy="2733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67938" lvl="1" indent="-333969" algn="ctr">
              <a:lnSpc>
                <a:spcPts val="4331"/>
              </a:lnSpc>
              <a:buFont typeface="Arial"/>
              <a:buChar char="•"/>
            </a:pPr>
            <a:r>
              <a:rPr lang="en-US" sz="3093">
                <a:solidFill>
                  <a:srgbClr val="15130D"/>
                </a:solidFill>
                <a:latin typeface="Planer"/>
              </a:rPr>
              <a:t>Rate these 9 factors from most to least important. Think about what matters to you and what will help you be successful!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863702" y="5217098"/>
            <a:ext cx="1545366" cy="537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1"/>
              </a:lnSpc>
            </a:pPr>
            <a:r>
              <a:rPr lang="en-US" sz="3093">
                <a:solidFill>
                  <a:srgbClr val="FFFFFF"/>
                </a:solidFill>
                <a:latin typeface="Planer"/>
              </a:rPr>
              <a:t>Factors: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971379" y="5706743"/>
            <a:ext cx="5330014" cy="39615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6497" lvl="1" indent="-273248">
              <a:lnSpc>
                <a:spcPts val="3543"/>
              </a:lnSpc>
              <a:buFont typeface="Arial"/>
              <a:buChar char="•"/>
            </a:pPr>
            <a:r>
              <a:rPr lang="en-US" sz="2531">
                <a:solidFill>
                  <a:srgbClr val="FFFFFF"/>
                </a:solidFill>
                <a:latin typeface="Planer"/>
              </a:rPr>
              <a:t>Teacher </a:t>
            </a:r>
          </a:p>
          <a:p>
            <a:pPr marL="546497" lvl="1" indent="-273248">
              <a:lnSpc>
                <a:spcPts val="3543"/>
              </a:lnSpc>
              <a:buFont typeface="Arial"/>
              <a:buChar char="•"/>
            </a:pPr>
            <a:r>
              <a:rPr lang="en-US" sz="2531">
                <a:solidFill>
                  <a:srgbClr val="FFFFFF"/>
                </a:solidFill>
                <a:latin typeface="Planer"/>
              </a:rPr>
              <a:t>Challenge</a:t>
            </a:r>
          </a:p>
          <a:p>
            <a:pPr marL="546497" lvl="1" indent="-273248">
              <a:lnSpc>
                <a:spcPts val="3543"/>
              </a:lnSpc>
              <a:buFont typeface="Arial"/>
              <a:buChar char="•"/>
            </a:pPr>
            <a:r>
              <a:rPr lang="en-US" sz="2531">
                <a:solidFill>
                  <a:srgbClr val="FFFFFF"/>
                </a:solidFill>
                <a:latin typeface="Planer"/>
              </a:rPr>
              <a:t>Making mistakes</a:t>
            </a:r>
          </a:p>
          <a:p>
            <a:pPr marL="546497" lvl="1" indent="-273248">
              <a:lnSpc>
                <a:spcPts val="3543"/>
              </a:lnSpc>
              <a:buFont typeface="Arial"/>
              <a:buChar char="•"/>
            </a:pPr>
            <a:r>
              <a:rPr lang="en-US" sz="2531">
                <a:solidFill>
                  <a:srgbClr val="FFFFFF"/>
                </a:solidFill>
                <a:latin typeface="Planer"/>
              </a:rPr>
              <a:t>Growth mindset </a:t>
            </a:r>
          </a:p>
          <a:p>
            <a:pPr marL="546497" lvl="1" indent="-273248">
              <a:lnSpc>
                <a:spcPts val="3543"/>
              </a:lnSpc>
              <a:buFont typeface="Arial"/>
              <a:buChar char="•"/>
            </a:pPr>
            <a:r>
              <a:rPr lang="en-US" sz="2531">
                <a:solidFill>
                  <a:srgbClr val="FFFFFF"/>
                </a:solidFill>
                <a:latin typeface="Planer"/>
              </a:rPr>
              <a:t>Resilience</a:t>
            </a:r>
          </a:p>
          <a:p>
            <a:pPr marL="546497" lvl="1" indent="-273248">
              <a:lnSpc>
                <a:spcPts val="3543"/>
              </a:lnSpc>
              <a:buFont typeface="Arial"/>
              <a:buChar char="•"/>
            </a:pPr>
            <a:r>
              <a:rPr lang="en-US" sz="2531">
                <a:solidFill>
                  <a:srgbClr val="FFFFFF"/>
                </a:solidFill>
                <a:latin typeface="Planer"/>
              </a:rPr>
              <a:t>A quiet place</a:t>
            </a:r>
          </a:p>
          <a:p>
            <a:pPr marL="546497" lvl="1" indent="-273248">
              <a:lnSpc>
                <a:spcPts val="3543"/>
              </a:lnSpc>
              <a:buFont typeface="Arial"/>
              <a:buChar char="•"/>
            </a:pPr>
            <a:r>
              <a:rPr lang="en-US" sz="2531">
                <a:solidFill>
                  <a:srgbClr val="FFFFFF"/>
                </a:solidFill>
                <a:latin typeface="Planer"/>
              </a:rPr>
              <a:t>Knowledge </a:t>
            </a:r>
          </a:p>
          <a:p>
            <a:pPr marL="546497" lvl="1" indent="-273248">
              <a:lnSpc>
                <a:spcPts val="3543"/>
              </a:lnSpc>
              <a:buFont typeface="Arial"/>
              <a:buChar char="•"/>
            </a:pPr>
            <a:r>
              <a:rPr lang="en-US" sz="2531">
                <a:solidFill>
                  <a:srgbClr val="FFFFFF"/>
                </a:solidFill>
                <a:latin typeface="Planer"/>
              </a:rPr>
              <a:t>Effort</a:t>
            </a:r>
          </a:p>
          <a:p>
            <a:pPr marL="546497" lvl="1" indent="-273248">
              <a:lnSpc>
                <a:spcPts val="3543"/>
              </a:lnSpc>
              <a:buFont typeface="Arial"/>
              <a:buChar char="•"/>
            </a:pPr>
            <a:r>
              <a:rPr lang="en-US" sz="2531">
                <a:solidFill>
                  <a:srgbClr val="FFFFFF"/>
                </a:solidFill>
                <a:latin typeface="Planer"/>
              </a:rPr>
              <a:t>Feedback</a:t>
            </a: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 rot="-10800000">
            <a:off x="15700628" y="0"/>
            <a:ext cx="2587372" cy="2575691"/>
            <a:chOff x="0" y="0"/>
            <a:chExt cx="6350000" cy="6339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0" y="7711309"/>
            <a:ext cx="2587372" cy="2575691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581354" y="410319"/>
            <a:ext cx="5125292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15130D"/>
                </a:solidFill>
                <a:latin typeface="Planer"/>
              </a:rPr>
              <a:t>Key messages</a:t>
            </a: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10800000">
            <a:off x="13178108" y="-71880"/>
            <a:ext cx="5109892" cy="5086823"/>
            <a:chOff x="0" y="0"/>
            <a:chExt cx="6350000" cy="63398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0" y="6385946"/>
            <a:ext cx="3918745" cy="3901053"/>
            <a:chOff x="0" y="0"/>
            <a:chExt cx="6350000" cy="63398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286000" y="2376281"/>
            <a:ext cx="12021034" cy="1561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50" lvl="1" indent="-485775">
              <a:lnSpc>
                <a:spcPts val="6300"/>
              </a:lnSpc>
              <a:buFont typeface="Arial"/>
              <a:buChar char="•"/>
            </a:pPr>
            <a:r>
              <a:rPr lang="en-US" sz="4500" dirty="0">
                <a:solidFill>
                  <a:srgbClr val="15130D"/>
                </a:solidFill>
                <a:latin typeface="Planer"/>
              </a:rPr>
              <a:t>Everyone revises differently, so it is important </a:t>
            </a:r>
            <a:endParaRPr lang="en-US">
              <a:ea typeface="Calibri"/>
              <a:cs typeface="Calibri"/>
            </a:endParaRPr>
          </a:p>
          <a:p>
            <a:pPr>
              <a:lnSpc>
                <a:spcPts val="6300"/>
              </a:lnSpc>
            </a:pPr>
            <a:r>
              <a:rPr lang="en-US" sz="4500" dirty="0">
                <a:solidFill>
                  <a:srgbClr val="15130D"/>
                </a:solidFill>
                <a:latin typeface="Planer"/>
              </a:rPr>
              <a:t>       to priorities what works for you!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86000" y="4471871"/>
            <a:ext cx="12841170" cy="771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51" lvl="1" indent="-485775">
              <a:lnSpc>
                <a:spcPts val="6300"/>
              </a:lnSpc>
              <a:buFont typeface="Arial"/>
              <a:buChar char="•"/>
            </a:pPr>
            <a:r>
              <a:rPr lang="en-US" sz="4500" dirty="0">
                <a:solidFill>
                  <a:srgbClr val="15130D"/>
                </a:solidFill>
                <a:latin typeface="Planer"/>
              </a:rPr>
              <a:t>Little and Often is a very useful approach to take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86000" y="6102541"/>
            <a:ext cx="12420600" cy="23517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71551" lvl="1" indent="-485775">
              <a:lnSpc>
                <a:spcPts val="6300"/>
              </a:lnSpc>
              <a:buFont typeface="Arial"/>
              <a:buChar char="•"/>
            </a:pPr>
            <a:r>
              <a:rPr lang="en-US" sz="4500" dirty="0">
                <a:solidFill>
                  <a:srgbClr val="15130D"/>
                </a:solidFill>
                <a:latin typeface="Planer"/>
              </a:rPr>
              <a:t>You have identified the type of learner you are, focus your effort on strategies that work for your learning style</a:t>
            </a:r>
          </a:p>
        </p:txBody>
      </p:sp>
      <p:sp>
        <p:nvSpPr>
          <p:cNvPr id="10" name="Freeform 10"/>
          <p:cNvSpPr/>
          <p:nvPr/>
        </p:nvSpPr>
        <p:spPr>
          <a:xfrm>
            <a:off x="3314700" y="553194"/>
            <a:ext cx="2743200" cy="1466365"/>
          </a:xfrm>
          <a:custGeom>
            <a:avLst/>
            <a:gdLst/>
            <a:ahLst/>
            <a:cxnLst/>
            <a:rect l="l" t="t" r="r" b="b"/>
            <a:pathLst>
              <a:path w="2743200" h="1466365">
                <a:moveTo>
                  <a:pt x="0" y="0"/>
                </a:moveTo>
                <a:lnTo>
                  <a:pt x="2743200" y="0"/>
                </a:lnTo>
                <a:lnTo>
                  <a:pt x="2743200" y="1466365"/>
                </a:lnTo>
                <a:lnTo>
                  <a:pt x="0" y="14663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0784"/>
            <a:ext cx="18288000" cy="10287001"/>
          </a:xfrm>
          <a:custGeom>
            <a:avLst/>
            <a:gdLst/>
            <a:ahLst/>
            <a:cxnLst/>
            <a:rect l="l" t="t" r="r" b="b"/>
            <a:pathLst>
              <a:path w="18288000" h="13716000">
                <a:moveTo>
                  <a:pt x="0" y="0"/>
                </a:moveTo>
                <a:lnTo>
                  <a:pt x="18288000" y="0"/>
                </a:lnTo>
                <a:lnTo>
                  <a:pt x="18288000" y="13716000"/>
                </a:lnTo>
                <a:lnTo>
                  <a:pt x="0" y="13716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6000"/>
            </a:blip>
            <a:stretch>
              <a:fillRect t="-3111" b="-3111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3559926" y="1895127"/>
            <a:ext cx="10828552" cy="3828378"/>
            <a:chOff x="0" y="0"/>
            <a:chExt cx="2851964" cy="100829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51964" cy="1008297"/>
            </a:xfrm>
            <a:custGeom>
              <a:avLst/>
              <a:gdLst/>
              <a:ahLst/>
              <a:cxnLst/>
              <a:rect l="l" t="t" r="r" b="b"/>
              <a:pathLst>
                <a:path w="2851964" h="1008297">
                  <a:moveTo>
                    <a:pt x="36195" y="0"/>
                  </a:moveTo>
                  <a:lnTo>
                    <a:pt x="2815770" y="0"/>
                  </a:lnTo>
                  <a:cubicBezTo>
                    <a:pt x="2825369" y="0"/>
                    <a:pt x="2834575" y="3813"/>
                    <a:pt x="2841363" y="10601"/>
                  </a:cubicBezTo>
                  <a:cubicBezTo>
                    <a:pt x="2848151" y="17389"/>
                    <a:pt x="2851964" y="26595"/>
                    <a:pt x="2851964" y="36195"/>
                  </a:cubicBezTo>
                  <a:lnTo>
                    <a:pt x="2851964" y="972103"/>
                  </a:lnTo>
                  <a:cubicBezTo>
                    <a:pt x="2851964" y="981702"/>
                    <a:pt x="2848151" y="990908"/>
                    <a:pt x="2841363" y="997696"/>
                  </a:cubicBezTo>
                  <a:cubicBezTo>
                    <a:pt x="2834575" y="1004484"/>
                    <a:pt x="2825369" y="1008297"/>
                    <a:pt x="2815770" y="1008297"/>
                  </a:cubicBezTo>
                  <a:lnTo>
                    <a:pt x="36195" y="1008297"/>
                  </a:lnTo>
                  <a:cubicBezTo>
                    <a:pt x="26595" y="1008297"/>
                    <a:pt x="17389" y="1004484"/>
                    <a:pt x="10601" y="997696"/>
                  </a:cubicBezTo>
                  <a:cubicBezTo>
                    <a:pt x="3813" y="990908"/>
                    <a:pt x="0" y="981702"/>
                    <a:pt x="0" y="972103"/>
                  </a:cubicBezTo>
                  <a:lnTo>
                    <a:pt x="0" y="36195"/>
                  </a:lnTo>
                  <a:cubicBezTo>
                    <a:pt x="0" y="26595"/>
                    <a:pt x="3813" y="17389"/>
                    <a:pt x="10601" y="10601"/>
                  </a:cubicBezTo>
                  <a:cubicBezTo>
                    <a:pt x="17389" y="3813"/>
                    <a:pt x="26595" y="0"/>
                    <a:pt x="36195" y="0"/>
                  </a:cubicBez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2851964" cy="1055922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2756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579018" y="178542"/>
            <a:ext cx="11394282" cy="953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74"/>
              </a:lnSpc>
            </a:pPr>
            <a:r>
              <a:rPr lang="en-US" sz="5624">
                <a:solidFill>
                  <a:srgbClr val="000000"/>
                </a:solidFill>
                <a:latin typeface="Planer"/>
              </a:rPr>
              <a:t>Useful places to find more information: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999556" y="2267898"/>
            <a:ext cx="6288888" cy="3806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43"/>
              </a:lnSpc>
            </a:pPr>
            <a:r>
              <a:rPr lang="en-US" sz="2531">
                <a:solidFill>
                  <a:srgbClr val="000000"/>
                </a:solidFill>
                <a:latin typeface="Planer"/>
              </a:rPr>
              <a:t>Twitter/X: @futureme_ne</a:t>
            </a:r>
          </a:p>
          <a:p>
            <a:pPr>
              <a:lnSpc>
                <a:spcPts val="3543"/>
              </a:lnSpc>
            </a:pPr>
            <a:endParaRPr lang="en-US" sz="2531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3543"/>
              </a:lnSpc>
            </a:pPr>
            <a:r>
              <a:rPr lang="en-US" sz="2531">
                <a:solidFill>
                  <a:srgbClr val="000000"/>
                </a:solidFill>
                <a:latin typeface="Planer"/>
              </a:rPr>
              <a:t>Facebook: facebook.com/futuremenortheast</a:t>
            </a:r>
          </a:p>
          <a:p>
            <a:pPr>
              <a:lnSpc>
                <a:spcPts val="3543"/>
              </a:lnSpc>
            </a:pPr>
            <a:endParaRPr lang="en-US" sz="2531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3543"/>
              </a:lnSpc>
            </a:pPr>
            <a:r>
              <a:rPr lang="en-US" sz="2531">
                <a:solidFill>
                  <a:srgbClr val="000000"/>
                </a:solidFill>
                <a:latin typeface="Planer"/>
              </a:rPr>
              <a:t>Instagram: futureme_ne</a:t>
            </a:r>
          </a:p>
          <a:p>
            <a:pPr>
              <a:lnSpc>
                <a:spcPts val="3543"/>
              </a:lnSpc>
            </a:pPr>
            <a:endParaRPr lang="en-US" sz="2531">
              <a:solidFill>
                <a:srgbClr val="000000"/>
              </a:solidFill>
              <a:latin typeface="Planer"/>
            </a:endParaRPr>
          </a:p>
          <a:p>
            <a:pPr>
              <a:lnSpc>
                <a:spcPts val="3543"/>
              </a:lnSpc>
            </a:pPr>
            <a:r>
              <a:rPr lang="en-US" sz="2531">
                <a:solidFill>
                  <a:srgbClr val="000000"/>
                </a:solidFill>
                <a:latin typeface="Planer"/>
              </a:rPr>
              <a:t>Website: www.outreachnortheast.ac.uk</a:t>
            </a:r>
          </a:p>
          <a:p>
            <a:pPr>
              <a:lnSpc>
                <a:spcPts val="5906"/>
              </a:lnSpc>
              <a:spcBef>
                <a:spcPct val="0"/>
              </a:spcBef>
            </a:pPr>
            <a:endParaRPr lang="en-US" sz="2531">
              <a:solidFill>
                <a:srgbClr val="000000"/>
              </a:solidFill>
              <a:latin typeface="Planer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4814658" y="2082941"/>
            <a:ext cx="875299" cy="875299"/>
          </a:xfrm>
          <a:custGeom>
            <a:avLst/>
            <a:gdLst/>
            <a:ahLst/>
            <a:cxnLst/>
            <a:rect l="l" t="t" r="r" b="b"/>
            <a:pathLst>
              <a:path w="875299" h="875299">
                <a:moveTo>
                  <a:pt x="0" y="0"/>
                </a:moveTo>
                <a:lnTo>
                  <a:pt x="875299" y="0"/>
                </a:lnTo>
                <a:lnTo>
                  <a:pt x="875299" y="875299"/>
                </a:lnTo>
                <a:lnTo>
                  <a:pt x="0" y="87529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4814658" y="3049213"/>
            <a:ext cx="760103" cy="760103"/>
          </a:xfrm>
          <a:custGeom>
            <a:avLst/>
            <a:gdLst/>
            <a:ahLst/>
            <a:cxnLst/>
            <a:rect l="l" t="t" r="r" b="b"/>
            <a:pathLst>
              <a:path w="760103" h="760103">
                <a:moveTo>
                  <a:pt x="0" y="0"/>
                </a:moveTo>
                <a:lnTo>
                  <a:pt x="760103" y="0"/>
                </a:lnTo>
                <a:lnTo>
                  <a:pt x="760103" y="760103"/>
                </a:lnTo>
                <a:lnTo>
                  <a:pt x="0" y="76010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4814658" y="3966155"/>
            <a:ext cx="805695" cy="805695"/>
          </a:xfrm>
          <a:custGeom>
            <a:avLst/>
            <a:gdLst/>
            <a:ahLst/>
            <a:cxnLst/>
            <a:rect l="l" t="t" r="r" b="b"/>
            <a:pathLst>
              <a:path w="805695" h="805695">
                <a:moveTo>
                  <a:pt x="0" y="0"/>
                </a:moveTo>
                <a:lnTo>
                  <a:pt x="805696" y="0"/>
                </a:lnTo>
                <a:lnTo>
                  <a:pt x="805696" y="805695"/>
                </a:lnTo>
                <a:lnTo>
                  <a:pt x="0" y="8056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4664157" y="4932584"/>
            <a:ext cx="1025800" cy="597529"/>
          </a:xfrm>
          <a:custGeom>
            <a:avLst/>
            <a:gdLst/>
            <a:ahLst/>
            <a:cxnLst/>
            <a:rect l="l" t="t" r="r" b="b"/>
            <a:pathLst>
              <a:path w="1025800" h="597529">
                <a:moveTo>
                  <a:pt x="0" y="0"/>
                </a:moveTo>
                <a:lnTo>
                  <a:pt x="1025800" y="0"/>
                </a:lnTo>
                <a:lnTo>
                  <a:pt x="1025800" y="597529"/>
                </a:lnTo>
                <a:lnTo>
                  <a:pt x="0" y="5975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0" y="4926264"/>
            <a:ext cx="5406298" cy="5381890"/>
            <a:chOff x="0" y="0"/>
            <a:chExt cx="6350000" cy="63398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4" name="Freeform 14"/>
          <p:cNvSpPr/>
          <p:nvPr/>
        </p:nvSpPr>
        <p:spPr>
          <a:xfrm>
            <a:off x="4763" y="7140340"/>
            <a:ext cx="2365730" cy="1346453"/>
          </a:xfrm>
          <a:custGeom>
            <a:avLst/>
            <a:gdLst/>
            <a:ahLst/>
            <a:cxnLst/>
            <a:rect l="l" t="t" r="r" b="b"/>
            <a:pathLst>
              <a:path w="2365730" h="1346453">
                <a:moveTo>
                  <a:pt x="0" y="0"/>
                </a:moveTo>
                <a:lnTo>
                  <a:pt x="2365730" y="0"/>
                </a:lnTo>
                <a:lnTo>
                  <a:pt x="2365730" y="1346453"/>
                </a:lnTo>
                <a:lnTo>
                  <a:pt x="0" y="134645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5"/>
          <p:cNvSpPr/>
          <p:nvPr/>
        </p:nvSpPr>
        <p:spPr>
          <a:xfrm>
            <a:off x="1185863" y="9219869"/>
            <a:ext cx="2378157" cy="881651"/>
          </a:xfrm>
          <a:custGeom>
            <a:avLst/>
            <a:gdLst/>
            <a:ahLst/>
            <a:cxnLst/>
            <a:rect l="l" t="t" r="r" b="b"/>
            <a:pathLst>
              <a:path w="2378157" h="881651">
                <a:moveTo>
                  <a:pt x="0" y="0"/>
                </a:moveTo>
                <a:lnTo>
                  <a:pt x="2378157" y="0"/>
                </a:lnTo>
                <a:lnTo>
                  <a:pt x="2378157" y="881651"/>
                </a:lnTo>
                <a:lnTo>
                  <a:pt x="0" y="88165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48515" y="1470504"/>
            <a:ext cx="12273331" cy="1682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10"/>
              </a:lnSpc>
            </a:pPr>
            <a:r>
              <a:rPr lang="en-US" sz="12897" spc="257">
                <a:solidFill>
                  <a:srgbClr val="15130D"/>
                </a:solidFill>
                <a:latin typeface="Planer"/>
              </a:rPr>
              <a:t>Session Aims</a:t>
            </a:r>
          </a:p>
        </p:txBody>
      </p:sp>
      <p:sp>
        <p:nvSpPr>
          <p:cNvPr id="3" name="Freeform 3"/>
          <p:cNvSpPr/>
          <p:nvPr/>
        </p:nvSpPr>
        <p:spPr>
          <a:xfrm>
            <a:off x="1303060" y="3714197"/>
            <a:ext cx="4241279" cy="5467456"/>
          </a:xfrm>
          <a:custGeom>
            <a:avLst/>
            <a:gdLst/>
            <a:ahLst/>
            <a:cxnLst/>
            <a:rect l="l" t="t" r="r" b="b"/>
            <a:pathLst>
              <a:path w="4241279" h="5467456">
                <a:moveTo>
                  <a:pt x="0" y="0"/>
                </a:moveTo>
                <a:lnTo>
                  <a:pt x="4241279" y="0"/>
                </a:lnTo>
                <a:lnTo>
                  <a:pt x="4241279" y="5467456"/>
                </a:lnTo>
                <a:lnTo>
                  <a:pt x="0" y="54674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4455" r="-1445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7039390" y="3605056"/>
            <a:ext cx="4241279" cy="5467456"/>
          </a:xfrm>
          <a:custGeom>
            <a:avLst/>
            <a:gdLst/>
            <a:ahLst/>
            <a:cxnLst/>
            <a:rect l="l" t="t" r="r" b="b"/>
            <a:pathLst>
              <a:path w="4241279" h="5467456">
                <a:moveTo>
                  <a:pt x="0" y="0"/>
                </a:moveTo>
                <a:lnTo>
                  <a:pt x="4241279" y="0"/>
                </a:lnTo>
                <a:lnTo>
                  <a:pt x="4241279" y="5467456"/>
                </a:lnTo>
                <a:lnTo>
                  <a:pt x="0" y="54674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4455" r="-14455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5" name="Freeform 5"/>
          <p:cNvSpPr/>
          <p:nvPr/>
        </p:nvSpPr>
        <p:spPr>
          <a:xfrm>
            <a:off x="12775720" y="3703549"/>
            <a:ext cx="4241279" cy="5467456"/>
          </a:xfrm>
          <a:custGeom>
            <a:avLst/>
            <a:gdLst/>
            <a:ahLst/>
            <a:cxnLst/>
            <a:rect l="l" t="t" r="r" b="b"/>
            <a:pathLst>
              <a:path w="4241279" h="5467456">
                <a:moveTo>
                  <a:pt x="0" y="0"/>
                </a:moveTo>
                <a:lnTo>
                  <a:pt x="4241279" y="0"/>
                </a:lnTo>
                <a:lnTo>
                  <a:pt x="4241279" y="5467456"/>
                </a:lnTo>
                <a:lnTo>
                  <a:pt x="0" y="54674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4455" r="-14455"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6" name="Group 6"/>
          <p:cNvGrpSpPr/>
          <p:nvPr/>
        </p:nvGrpSpPr>
        <p:grpSpPr>
          <a:xfrm>
            <a:off x="1801947" y="1709837"/>
            <a:ext cx="1159071" cy="927257"/>
            <a:chOff x="0" y="0"/>
            <a:chExt cx="6408833" cy="512699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408833" cy="5126990"/>
            </a:xfrm>
            <a:custGeom>
              <a:avLst/>
              <a:gdLst/>
              <a:ahLst/>
              <a:cxnLst/>
              <a:rect l="l" t="t" r="r" b="b"/>
              <a:pathLst>
                <a:path w="6408833" h="5126990">
                  <a:moveTo>
                    <a:pt x="3586893" y="0"/>
                  </a:move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3586893" y="5126990"/>
                  </a:lnTo>
                  <a:lnTo>
                    <a:pt x="6408833" y="256413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448484" y="392906"/>
            <a:ext cx="568515" cy="458338"/>
            <a:chOff x="0" y="0"/>
            <a:chExt cx="6359534" cy="512699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9534" cy="5126990"/>
            </a:xfrm>
            <a:custGeom>
              <a:avLst/>
              <a:gdLst/>
              <a:ahLst/>
              <a:cxnLst/>
              <a:rect l="l" t="t" r="r" b="b"/>
              <a:pathLst>
                <a:path w="6359534" h="5126990">
                  <a:moveTo>
                    <a:pt x="3537594" y="0"/>
                  </a:moveTo>
                  <a:lnTo>
                    <a:pt x="0" y="0"/>
                  </a:lnTo>
                  <a:lnTo>
                    <a:pt x="2821940" y="2564130"/>
                  </a:lnTo>
                  <a:lnTo>
                    <a:pt x="0" y="5126990"/>
                  </a:lnTo>
                  <a:lnTo>
                    <a:pt x="3537594" y="5126990"/>
                  </a:lnTo>
                  <a:lnTo>
                    <a:pt x="6359534" y="256413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4015841" y="3907673"/>
            <a:ext cx="1687011" cy="1752061"/>
          </a:xfrm>
          <a:custGeom>
            <a:avLst/>
            <a:gdLst/>
            <a:ahLst/>
            <a:cxnLst/>
            <a:rect l="l" t="t" r="r" b="b"/>
            <a:pathLst>
              <a:path w="1687011" h="1752061">
                <a:moveTo>
                  <a:pt x="0" y="0"/>
                </a:moveTo>
                <a:lnTo>
                  <a:pt x="1687011" y="0"/>
                </a:lnTo>
                <a:lnTo>
                  <a:pt x="1687011" y="1752061"/>
                </a:lnTo>
                <a:lnTo>
                  <a:pt x="0" y="175206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1" name="Freeform 11"/>
          <p:cNvSpPr/>
          <p:nvPr/>
        </p:nvSpPr>
        <p:spPr>
          <a:xfrm>
            <a:off x="2381482" y="4096639"/>
            <a:ext cx="2035598" cy="2081002"/>
          </a:xfrm>
          <a:custGeom>
            <a:avLst/>
            <a:gdLst/>
            <a:ahLst/>
            <a:cxnLst/>
            <a:rect l="l" t="t" r="r" b="b"/>
            <a:pathLst>
              <a:path w="2035598" h="2081002">
                <a:moveTo>
                  <a:pt x="0" y="0"/>
                </a:moveTo>
                <a:lnTo>
                  <a:pt x="2035599" y="0"/>
                </a:lnTo>
                <a:lnTo>
                  <a:pt x="2035599" y="2081002"/>
                </a:lnTo>
                <a:lnTo>
                  <a:pt x="0" y="20810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2" name="Freeform 12"/>
          <p:cNvSpPr/>
          <p:nvPr/>
        </p:nvSpPr>
        <p:spPr>
          <a:xfrm>
            <a:off x="8416755" y="3779680"/>
            <a:ext cx="1520353" cy="2144087"/>
          </a:xfrm>
          <a:custGeom>
            <a:avLst/>
            <a:gdLst/>
            <a:ahLst/>
            <a:cxnLst/>
            <a:rect l="l" t="t" r="r" b="b"/>
            <a:pathLst>
              <a:path w="1520353" h="2144087">
                <a:moveTo>
                  <a:pt x="0" y="0"/>
                </a:moveTo>
                <a:lnTo>
                  <a:pt x="1520352" y="0"/>
                </a:lnTo>
                <a:lnTo>
                  <a:pt x="1520352" y="2144087"/>
                </a:lnTo>
                <a:lnTo>
                  <a:pt x="0" y="21440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5" name="TextBox 15"/>
          <p:cNvSpPr txBox="1"/>
          <p:nvPr/>
        </p:nvSpPr>
        <p:spPr>
          <a:xfrm>
            <a:off x="1606419" y="7121973"/>
            <a:ext cx="3485770" cy="17907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7"/>
              </a:lnSpc>
            </a:pPr>
            <a:r>
              <a:rPr lang="en-US" sz="3238" spc="64" dirty="0">
                <a:solidFill>
                  <a:srgbClr val="FFFFFF"/>
                </a:solidFill>
                <a:latin typeface="Planer"/>
              </a:rPr>
              <a:t>What is your preferred learning style?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7401115" y="6177641"/>
            <a:ext cx="3495667" cy="2633506"/>
            <a:chOff x="81839" y="-1036512"/>
            <a:chExt cx="4660890" cy="3511342"/>
          </a:xfrm>
        </p:grpSpPr>
        <p:sp>
          <p:nvSpPr>
            <p:cNvPr id="17" name="TextBox 17"/>
            <p:cNvSpPr txBox="1"/>
            <p:nvPr/>
          </p:nvSpPr>
          <p:spPr>
            <a:xfrm>
              <a:off x="156458" y="-1036512"/>
              <a:ext cx="4586271" cy="9088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40"/>
                </a:lnSpc>
              </a:pPr>
              <a:r>
                <a:rPr lang="en-US" sz="3850" spc="77" dirty="0">
                  <a:solidFill>
                    <a:srgbClr val="FFFFFF"/>
                  </a:solidFill>
                  <a:latin typeface="Planer"/>
                </a:rPr>
                <a:t>STRATEGIES</a:t>
              </a:r>
              <a:endParaRPr lang="en-US" sz="3893" spc="77" dirty="0">
                <a:solidFill>
                  <a:srgbClr val="FFFFFF"/>
                </a:solidFill>
                <a:latin typeface="Planer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81839" y="87160"/>
              <a:ext cx="4647694" cy="23876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57"/>
                </a:lnSpc>
              </a:pPr>
              <a:r>
                <a:rPr lang="en-US" sz="3238" spc="64" dirty="0">
                  <a:solidFill>
                    <a:srgbClr val="FFFFFF"/>
                  </a:solidFill>
                  <a:latin typeface="Planer"/>
                </a:rPr>
                <a:t>Way’s to revise that are effective for you!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241878" y="5951280"/>
            <a:ext cx="3485770" cy="3064595"/>
            <a:chOff x="1837034" y="-937030"/>
            <a:chExt cx="4647694" cy="4086127"/>
          </a:xfrm>
        </p:grpSpPr>
        <p:sp>
          <p:nvSpPr>
            <p:cNvPr id="20" name="TextBox 20"/>
            <p:cNvSpPr txBox="1"/>
            <p:nvPr/>
          </p:nvSpPr>
          <p:spPr>
            <a:xfrm>
              <a:off x="1837034" y="-937030"/>
              <a:ext cx="4586271" cy="15681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72"/>
                </a:lnSpc>
              </a:pPr>
              <a:r>
                <a:rPr lang="en-US" sz="3248" spc="64" dirty="0">
                  <a:solidFill>
                    <a:srgbClr val="FFFFFF"/>
                  </a:solidFill>
                  <a:latin typeface="Planer"/>
                </a:rPr>
                <a:t>WHAT MAKES A GOOD LEARNER?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837034" y="761427"/>
              <a:ext cx="4647694" cy="23876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857"/>
                </a:lnSpc>
              </a:pPr>
              <a:r>
                <a:rPr lang="en-US" sz="3238" spc="64" dirty="0">
                  <a:solidFill>
                    <a:srgbClr val="FFFFFF"/>
                  </a:solidFill>
                  <a:latin typeface="Planer"/>
                </a:rPr>
                <a:t>Discuss what traits successful learners may have. </a:t>
              </a:r>
            </a:p>
          </p:txBody>
        </p:sp>
      </p:grpSp>
      <p:sp>
        <p:nvSpPr>
          <p:cNvPr id="23" name="TextBox 17">
            <a:extLst>
              <a:ext uri="{FF2B5EF4-FFF2-40B4-BE49-F238E27FC236}">
                <a16:creationId xmlns:a16="http://schemas.microsoft.com/office/drawing/2014/main" id="{87783C51-3E1B-FEB2-4FCA-EDD0304D029C}"/>
              </a:ext>
            </a:extLst>
          </p:cNvPr>
          <p:cNvSpPr txBox="1"/>
          <p:nvPr/>
        </p:nvSpPr>
        <p:spPr>
          <a:xfrm>
            <a:off x="1700750" y="6330041"/>
            <a:ext cx="3439703" cy="681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40"/>
              </a:lnSpc>
            </a:pPr>
            <a:r>
              <a:rPr lang="en-US" sz="3850" spc="77" dirty="0">
                <a:solidFill>
                  <a:srgbClr val="FFFFFF"/>
                </a:solidFill>
                <a:latin typeface="Planer"/>
              </a:rPr>
              <a:t>Quiz</a:t>
            </a:r>
            <a:endParaRPr lang="en-US" sz="3893" spc="77" dirty="0">
              <a:solidFill>
                <a:srgbClr val="FFFFFF"/>
              </a:solidFill>
              <a:latin typeface="Plan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44000" y="2584837"/>
            <a:ext cx="2560264" cy="1705776"/>
          </a:xfrm>
          <a:custGeom>
            <a:avLst/>
            <a:gdLst/>
            <a:ahLst/>
            <a:cxnLst/>
            <a:rect l="l" t="t" r="r" b="b"/>
            <a:pathLst>
              <a:path w="2560264" h="1705776">
                <a:moveTo>
                  <a:pt x="0" y="0"/>
                </a:moveTo>
                <a:lnTo>
                  <a:pt x="2560264" y="0"/>
                </a:lnTo>
                <a:lnTo>
                  <a:pt x="2560264" y="1705775"/>
                </a:lnTo>
                <a:lnTo>
                  <a:pt x="0" y="17057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1666176" y="2584837"/>
            <a:ext cx="2592058" cy="1646911"/>
          </a:xfrm>
          <a:custGeom>
            <a:avLst/>
            <a:gdLst/>
            <a:ahLst/>
            <a:cxnLst/>
            <a:rect l="l" t="t" r="r" b="b"/>
            <a:pathLst>
              <a:path w="2592058" h="1646911">
                <a:moveTo>
                  <a:pt x="0" y="0"/>
                </a:moveTo>
                <a:lnTo>
                  <a:pt x="2592058" y="0"/>
                </a:lnTo>
                <a:lnTo>
                  <a:pt x="2592058" y="1646910"/>
                </a:lnTo>
                <a:lnTo>
                  <a:pt x="0" y="16469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8115" b="-6811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1704264" y="8373244"/>
            <a:ext cx="2899642" cy="1770112"/>
          </a:xfrm>
          <a:custGeom>
            <a:avLst/>
            <a:gdLst/>
            <a:ahLst/>
            <a:cxnLst/>
            <a:rect l="l" t="t" r="r" b="b"/>
            <a:pathLst>
              <a:path w="2899642" h="1770112">
                <a:moveTo>
                  <a:pt x="0" y="0"/>
                </a:moveTo>
                <a:lnTo>
                  <a:pt x="2899642" y="0"/>
                </a:lnTo>
                <a:lnTo>
                  <a:pt x="2899642" y="1770112"/>
                </a:lnTo>
                <a:lnTo>
                  <a:pt x="0" y="177011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9343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" name="Group 5"/>
          <p:cNvGrpSpPr/>
          <p:nvPr/>
        </p:nvGrpSpPr>
        <p:grpSpPr>
          <a:xfrm>
            <a:off x="1028700" y="1618098"/>
            <a:ext cx="5629333" cy="3694250"/>
            <a:chOff x="0" y="0"/>
            <a:chExt cx="812800" cy="533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27989" cy="537638"/>
            </a:xfrm>
            <a:custGeom>
              <a:avLst/>
              <a:gdLst/>
              <a:ahLst/>
              <a:cxnLst/>
              <a:rect l="l" t="t" r="r" b="b"/>
              <a:pathLst>
                <a:path w="827989" h="537638">
                  <a:moveTo>
                    <a:pt x="461490" y="0"/>
                  </a:moveTo>
                  <a:cubicBezTo>
                    <a:pt x="470405" y="0"/>
                    <a:pt x="479374" y="0"/>
                    <a:pt x="488272" y="0"/>
                  </a:cubicBezTo>
                  <a:cubicBezTo>
                    <a:pt x="559210" y="8909"/>
                    <a:pt x="603543" y="38564"/>
                    <a:pt x="623736" y="87090"/>
                  </a:cubicBezTo>
                  <a:cubicBezTo>
                    <a:pt x="742003" y="80618"/>
                    <a:pt x="827989" y="172373"/>
                    <a:pt x="775586" y="262426"/>
                  </a:cubicBezTo>
                  <a:cubicBezTo>
                    <a:pt x="793012" y="281349"/>
                    <a:pt x="807550" y="302517"/>
                    <a:pt x="812800" y="330926"/>
                  </a:cubicBezTo>
                  <a:cubicBezTo>
                    <a:pt x="812800" y="339065"/>
                    <a:pt x="812800" y="347184"/>
                    <a:pt x="812800" y="355321"/>
                  </a:cubicBezTo>
                  <a:cubicBezTo>
                    <a:pt x="797154" y="427627"/>
                    <a:pt x="729827" y="476486"/>
                    <a:pt x="619295" y="463333"/>
                  </a:cubicBezTo>
                  <a:cubicBezTo>
                    <a:pt x="590856" y="500459"/>
                    <a:pt x="540252" y="537638"/>
                    <a:pt x="461507" y="533008"/>
                  </a:cubicBezTo>
                  <a:cubicBezTo>
                    <a:pt x="420804" y="530570"/>
                    <a:pt x="392488" y="516453"/>
                    <a:pt x="367697" y="499302"/>
                  </a:cubicBezTo>
                  <a:cubicBezTo>
                    <a:pt x="341584" y="513559"/>
                    <a:pt x="313304" y="524747"/>
                    <a:pt x="272443" y="524871"/>
                  </a:cubicBezTo>
                  <a:cubicBezTo>
                    <a:pt x="177910" y="525082"/>
                    <a:pt x="114672" y="470155"/>
                    <a:pt x="113139" y="394815"/>
                  </a:cubicBezTo>
                  <a:cubicBezTo>
                    <a:pt x="52367" y="377190"/>
                    <a:pt x="11206" y="344291"/>
                    <a:pt x="0" y="287995"/>
                  </a:cubicBezTo>
                  <a:cubicBezTo>
                    <a:pt x="0" y="279858"/>
                    <a:pt x="0" y="271704"/>
                    <a:pt x="0" y="263601"/>
                  </a:cubicBezTo>
                  <a:cubicBezTo>
                    <a:pt x="12369" y="207816"/>
                    <a:pt x="51292" y="172776"/>
                    <a:pt x="116099" y="157922"/>
                  </a:cubicBezTo>
                  <a:cubicBezTo>
                    <a:pt x="112205" y="63818"/>
                    <a:pt x="241837" y="5016"/>
                    <a:pt x="348333" y="46474"/>
                  </a:cubicBezTo>
                  <a:cubicBezTo>
                    <a:pt x="373689" y="25973"/>
                    <a:pt x="409562" y="3613"/>
                    <a:pt x="46149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8100" y="12700"/>
              <a:ext cx="736600" cy="444500"/>
            </a:xfrm>
            <a:prstGeom prst="rect">
              <a:avLst/>
            </a:prstGeom>
          </p:spPr>
          <p:txBody>
            <a:bodyPr lIns="71438" tIns="71438" rIns="71438" bIns="71438" rtlCol="0" anchor="ctr"/>
            <a:lstStyle/>
            <a:p>
              <a:pPr algn="ctr">
                <a:lnSpc>
                  <a:spcPts val="4921"/>
                </a:lnSpc>
              </a:pPr>
              <a:r>
                <a:rPr lang="en-US" sz="3515">
                  <a:solidFill>
                    <a:srgbClr val="000000"/>
                  </a:solidFill>
                  <a:latin typeface="Planer"/>
                </a:rPr>
                <a:t>How do you revise best? </a:t>
              </a:r>
            </a:p>
          </p:txBody>
        </p:sp>
      </p:grpSp>
      <p:sp>
        <p:nvSpPr>
          <p:cNvPr id="8" name="Freeform 8"/>
          <p:cNvSpPr/>
          <p:nvPr/>
        </p:nvSpPr>
        <p:spPr>
          <a:xfrm>
            <a:off x="11704264" y="5250657"/>
            <a:ext cx="2899642" cy="1483822"/>
          </a:xfrm>
          <a:custGeom>
            <a:avLst/>
            <a:gdLst/>
            <a:ahLst/>
            <a:cxnLst/>
            <a:rect l="l" t="t" r="r" b="b"/>
            <a:pathLst>
              <a:path w="2899642" h="1483822">
                <a:moveTo>
                  <a:pt x="0" y="0"/>
                </a:moveTo>
                <a:lnTo>
                  <a:pt x="2899642" y="0"/>
                </a:lnTo>
                <a:lnTo>
                  <a:pt x="2899642" y="1483822"/>
                </a:lnTo>
                <a:lnTo>
                  <a:pt x="0" y="148382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9193" b="-1124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9052410" y="5265373"/>
            <a:ext cx="2651853" cy="1483822"/>
          </a:xfrm>
          <a:custGeom>
            <a:avLst/>
            <a:gdLst/>
            <a:ahLst/>
            <a:cxnLst/>
            <a:rect l="l" t="t" r="r" b="b"/>
            <a:pathLst>
              <a:path w="2651853" h="1483822">
                <a:moveTo>
                  <a:pt x="0" y="0"/>
                </a:moveTo>
                <a:lnTo>
                  <a:pt x="2651854" y="0"/>
                </a:lnTo>
                <a:lnTo>
                  <a:pt x="2651854" y="1483822"/>
                </a:lnTo>
                <a:lnTo>
                  <a:pt x="0" y="14838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5954" r="-595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9014323" y="8373244"/>
            <a:ext cx="2651853" cy="1770112"/>
          </a:xfrm>
          <a:custGeom>
            <a:avLst/>
            <a:gdLst/>
            <a:ahLst/>
            <a:cxnLst/>
            <a:rect l="l" t="t" r="r" b="b"/>
            <a:pathLst>
              <a:path w="2651853" h="1770112">
                <a:moveTo>
                  <a:pt x="0" y="0"/>
                </a:moveTo>
                <a:lnTo>
                  <a:pt x="2651853" y="0"/>
                </a:lnTo>
                <a:lnTo>
                  <a:pt x="2651853" y="1770112"/>
                </a:lnTo>
                <a:lnTo>
                  <a:pt x="0" y="177011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5708582" y="83044"/>
            <a:ext cx="6370774" cy="1209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843"/>
              </a:lnSpc>
            </a:pPr>
            <a:r>
              <a:rPr lang="en-US" sz="7031">
                <a:solidFill>
                  <a:srgbClr val="000000"/>
                </a:solidFill>
                <a:latin typeface="Planer"/>
              </a:rPr>
              <a:t>Discussion Time...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768210" y="1560948"/>
            <a:ext cx="6148012" cy="6468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2174" lvl="1" indent="-286087" algn="ctr">
              <a:lnSpc>
                <a:spcPts val="3710"/>
              </a:lnSpc>
              <a:buAutoNum type="arabicPeriod"/>
            </a:pPr>
            <a:r>
              <a:rPr lang="en-US" sz="2650" dirty="0">
                <a:solidFill>
                  <a:srgbClr val="000000"/>
                </a:solidFill>
                <a:latin typeface="Planer"/>
              </a:rPr>
              <a:t>Alone Vs Group Revision </a:t>
            </a: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r>
              <a:rPr lang="en-US" sz="2650" dirty="0">
                <a:solidFill>
                  <a:srgbClr val="000000"/>
                </a:solidFill>
                <a:latin typeface="Planer"/>
              </a:rPr>
              <a:t>2. Paper Vs Online revision resources </a:t>
            </a: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endParaRPr lang="en-US" sz="2650" dirty="0">
              <a:solidFill>
                <a:srgbClr val="000000"/>
              </a:solidFill>
              <a:latin typeface="Planer"/>
            </a:endParaRPr>
          </a:p>
          <a:p>
            <a:pPr algn="ctr">
              <a:lnSpc>
                <a:spcPts val="3710"/>
              </a:lnSpc>
            </a:pPr>
            <a:r>
              <a:rPr lang="en-US" sz="2650" dirty="0">
                <a:solidFill>
                  <a:srgbClr val="000000"/>
                </a:solidFill>
                <a:latin typeface="Planer"/>
              </a:rPr>
              <a:t>3. At a desk Vs Comfy/Relaxed environment </a:t>
            </a: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0" y="6930445"/>
            <a:ext cx="3371777" cy="3356555"/>
            <a:chOff x="0" y="0"/>
            <a:chExt cx="6350000" cy="63398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-10800000">
            <a:off x="14916223" y="-60180"/>
            <a:ext cx="3371777" cy="3356555"/>
            <a:chOff x="0" y="0"/>
            <a:chExt cx="6350000" cy="63398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800000">
            <a:off x="14033041" y="-3962"/>
            <a:ext cx="4252260" cy="4233062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" name="Freeform 4"/>
          <p:cNvSpPr/>
          <p:nvPr/>
        </p:nvSpPr>
        <p:spPr>
          <a:xfrm>
            <a:off x="933427" y="4763327"/>
            <a:ext cx="3727620" cy="5083118"/>
          </a:xfrm>
          <a:custGeom>
            <a:avLst/>
            <a:gdLst/>
            <a:ahLst/>
            <a:cxnLst/>
            <a:rect l="l" t="t" r="r" b="b"/>
            <a:pathLst>
              <a:path w="3727620" h="5083118">
                <a:moveTo>
                  <a:pt x="0" y="0"/>
                </a:moveTo>
                <a:lnTo>
                  <a:pt x="3727620" y="0"/>
                </a:lnTo>
                <a:lnTo>
                  <a:pt x="3727620" y="5083119"/>
                </a:lnTo>
                <a:lnTo>
                  <a:pt x="0" y="50831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13114665" y="4668077"/>
            <a:ext cx="3713838" cy="5083118"/>
          </a:xfrm>
          <a:custGeom>
            <a:avLst/>
            <a:gdLst/>
            <a:ahLst/>
            <a:cxnLst/>
            <a:rect l="l" t="t" r="r" b="b"/>
            <a:pathLst>
              <a:path w="3713838" h="5083118">
                <a:moveTo>
                  <a:pt x="0" y="0"/>
                </a:moveTo>
                <a:lnTo>
                  <a:pt x="3713838" y="0"/>
                </a:lnTo>
                <a:lnTo>
                  <a:pt x="3713838" y="5083119"/>
                </a:lnTo>
                <a:lnTo>
                  <a:pt x="0" y="50831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921" r="-792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3910711" y="982448"/>
            <a:ext cx="10466577" cy="2586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99"/>
              </a:lnSpc>
            </a:pPr>
            <a:r>
              <a:rPr lang="en-US" sz="7427" dirty="0">
                <a:solidFill>
                  <a:srgbClr val="15130D"/>
                </a:solidFill>
                <a:latin typeface="Planer"/>
              </a:rPr>
              <a:t>What determines your skill </a:t>
            </a:r>
          </a:p>
          <a:p>
            <a:pPr algn="ctr">
              <a:lnSpc>
                <a:spcPts val="10399"/>
              </a:lnSpc>
            </a:pPr>
            <a:r>
              <a:rPr lang="en-US" sz="7427" dirty="0">
                <a:solidFill>
                  <a:srgbClr val="15130D"/>
                </a:solidFill>
                <a:latin typeface="Planer"/>
              </a:rPr>
              <a:t>and ability? </a:t>
            </a: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-11095" y="11096"/>
            <a:ext cx="4914900" cy="4892710"/>
            <a:chOff x="0" y="0"/>
            <a:chExt cx="6350000" cy="63398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656569" y="5356161"/>
            <a:ext cx="4974862" cy="39021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99"/>
              </a:lnSpc>
            </a:pPr>
            <a:r>
              <a:rPr lang="en-US" sz="7427">
                <a:solidFill>
                  <a:srgbClr val="15130D"/>
                </a:solidFill>
                <a:latin typeface="Planer"/>
              </a:rPr>
              <a:t>TALENT </a:t>
            </a:r>
          </a:p>
          <a:p>
            <a:pPr algn="ctr">
              <a:lnSpc>
                <a:spcPts val="10399"/>
              </a:lnSpc>
            </a:pPr>
            <a:r>
              <a:rPr lang="en-US" sz="7427">
                <a:solidFill>
                  <a:srgbClr val="15130D"/>
                </a:solidFill>
                <a:latin typeface="Planer"/>
              </a:rPr>
              <a:t>OR </a:t>
            </a:r>
          </a:p>
          <a:p>
            <a:pPr algn="ctr">
              <a:lnSpc>
                <a:spcPts val="10399"/>
              </a:lnSpc>
            </a:pPr>
            <a:r>
              <a:rPr lang="en-US" sz="7427">
                <a:solidFill>
                  <a:srgbClr val="15130D"/>
                </a:solidFill>
                <a:latin typeface="Planer"/>
              </a:rPr>
              <a:t>HARD WORK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221546" y="367025"/>
            <a:ext cx="11844909" cy="4294442"/>
            <a:chOff x="0" y="0"/>
            <a:chExt cx="15793212" cy="5725922"/>
          </a:xfrm>
        </p:grpSpPr>
        <p:sp>
          <p:nvSpPr>
            <p:cNvPr id="3" name="TextBox 3"/>
            <p:cNvSpPr txBox="1"/>
            <p:nvPr/>
          </p:nvSpPr>
          <p:spPr>
            <a:xfrm>
              <a:off x="2748613" y="-152400"/>
              <a:ext cx="10295986" cy="23264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10"/>
                </a:lnSpc>
                <a:spcBef>
                  <a:spcPct val="0"/>
                </a:spcBef>
              </a:pPr>
              <a:r>
                <a:rPr lang="en-US" sz="7150" spc="357">
                  <a:solidFill>
                    <a:srgbClr val="468470"/>
                  </a:solidFill>
                  <a:latin typeface="Planer"/>
                </a:rPr>
                <a:t>REVISION STYLES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2830220"/>
              <a:ext cx="15793212" cy="28957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428"/>
                </a:lnSpc>
              </a:pPr>
              <a:r>
                <a:rPr lang="en-US" sz="14935">
                  <a:solidFill>
                    <a:srgbClr val="468470"/>
                  </a:solidFill>
                  <a:latin typeface="Planer"/>
                </a:rPr>
                <a:t>The Quiz!</a:t>
              </a:r>
            </a:p>
          </p:txBody>
        </p:sp>
      </p:grpSp>
      <p:sp>
        <p:nvSpPr>
          <p:cNvPr id="5" name="Freeform 5"/>
          <p:cNvSpPr/>
          <p:nvPr/>
        </p:nvSpPr>
        <p:spPr>
          <a:xfrm>
            <a:off x="6481108" y="4661467"/>
            <a:ext cx="5325784" cy="5444574"/>
          </a:xfrm>
          <a:custGeom>
            <a:avLst/>
            <a:gdLst/>
            <a:ahLst/>
            <a:cxnLst/>
            <a:rect l="l" t="t" r="r" b="b"/>
            <a:pathLst>
              <a:path w="5325784" h="5444574">
                <a:moveTo>
                  <a:pt x="0" y="0"/>
                </a:moveTo>
                <a:lnTo>
                  <a:pt x="5325784" y="0"/>
                </a:lnTo>
                <a:lnTo>
                  <a:pt x="5325784" y="5444574"/>
                </a:lnTo>
                <a:lnTo>
                  <a:pt x="0" y="544457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6544652"/>
            <a:ext cx="3759320" cy="3742348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10800000">
            <a:off x="14345651" y="0"/>
            <a:ext cx="3942349" cy="3924551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6162411" y="123936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6162411" y="4021643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6162411" y="6882554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rot="-421020">
            <a:off x="14302216" y="7046170"/>
            <a:ext cx="2823418" cy="2361405"/>
          </a:xfrm>
          <a:custGeom>
            <a:avLst/>
            <a:gdLst/>
            <a:ahLst/>
            <a:cxnLst/>
            <a:rect l="l" t="t" r="r" b="b"/>
            <a:pathLst>
              <a:path w="2823418" h="2361405">
                <a:moveTo>
                  <a:pt x="0" y="0"/>
                </a:moveTo>
                <a:lnTo>
                  <a:pt x="2823418" y="0"/>
                </a:lnTo>
                <a:lnTo>
                  <a:pt x="2823418" y="2361405"/>
                </a:lnTo>
                <a:lnTo>
                  <a:pt x="0" y="236140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6436316" y="4633615"/>
            <a:ext cx="5415367" cy="1478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FFFFFF"/>
                </a:solidFill>
                <a:latin typeface="Planer"/>
              </a:rPr>
              <a:t>B) No I need a busy and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loud environment 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520999" y="122039"/>
            <a:ext cx="10173984" cy="9066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81"/>
              </a:lnSpc>
            </a:pPr>
            <a:r>
              <a:rPr lang="en-US" sz="5343">
                <a:solidFill>
                  <a:srgbClr val="369694"/>
                </a:solidFill>
                <a:latin typeface="Planer"/>
              </a:rPr>
              <a:t>Do you need quiet while you revise?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896616" y="1991230"/>
            <a:ext cx="4303909" cy="14827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998"/>
              </a:lnSpc>
              <a:spcBef>
                <a:spcPct val="0"/>
              </a:spcBef>
            </a:pPr>
            <a:r>
              <a:rPr lang="en-US" sz="4250" u="none" strike="noStrike" dirty="0">
                <a:solidFill>
                  <a:srgbClr val="FFFFFF"/>
                </a:solidFill>
                <a:latin typeface="Planer"/>
              </a:rPr>
              <a:t>A) Yes- Total </a:t>
            </a:r>
            <a:r>
              <a:rPr lang="en-US" sz="4250" dirty="0">
                <a:solidFill>
                  <a:srgbClr val="FFFFFF"/>
                </a:solidFill>
                <a:latin typeface="Planer"/>
              </a:rPr>
              <a:t>silence</a:t>
            </a:r>
            <a:endParaRPr lang="en-US" sz="4284" u="none" strike="noStrike" dirty="0">
              <a:solidFill>
                <a:srgbClr val="FFFFFF"/>
              </a:solidFill>
              <a:latin typeface="Planer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326021" y="7681813"/>
            <a:ext cx="5635958" cy="15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19"/>
              </a:lnSpc>
            </a:pPr>
            <a:r>
              <a:rPr lang="en-US" sz="2942">
                <a:solidFill>
                  <a:srgbClr val="FFFFFF"/>
                </a:solidFill>
                <a:latin typeface="Planer"/>
              </a:rPr>
              <a:t>C) I learn best surrounded by others </a:t>
            </a:r>
          </a:p>
          <a:p>
            <a:pPr algn="ctr">
              <a:lnSpc>
                <a:spcPts val="4119"/>
              </a:lnSpc>
            </a:pPr>
            <a:r>
              <a:rPr lang="en-US" sz="2942">
                <a:solidFill>
                  <a:srgbClr val="FFFFFF"/>
                </a:solidFill>
                <a:latin typeface="Planer"/>
              </a:rPr>
              <a:t>who like to chat </a:t>
            </a:r>
          </a:p>
          <a:p>
            <a:pPr algn="ctr">
              <a:lnSpc>
                <a:spcPts val="4119"/>
              </a:lnSpc>
              <a:spcBef>
                <a:spcPct val="0"/>
              </a:spcBef>
            </a:pPr>
            <a:r>
              <a:rPr lang="en-US" sz="2942">
                <a:solidFill>
                  <a:srgbClr val="FFFFFF"/>
                </a:solidFill>
                <a:latin typeface="Planer"/>
              </a:rPr>
              <a:t>but are not too loud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10800000">
            <a:off x="13736550" y="135047"/>
            <a:ext cx="4534812" cy="4514339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5336103"/>
            <a:ext cx="4973350" cy="4950897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972564" y="-95250"/>
            <a:ext cx="9763985" cy="1561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369694"/>
                </a:solidFill>
                <a:latin typeface="Planer"/>
              </a:rPr>
              <a:t>When revising during a lesson do you pay </a:t>
            </a:r>
          </a:p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369694"/>
                </a:solidFill>
                <a:latin typeface="Planer"/>
              </a:rPr>
              <a:t>attention? </a:t>
            </a:r>
          </a:p>
        </p:txBody>
      </p:sp>
      <p:sp>
        <p:nvSpPr>
          <p:cNvPr id="7" name="Freeform 7"/>
          <p:cNvSpPr/>
          <p:nvPr/>
        </p:nvSpPr>
        <p:spPr>
          <a:xfrm>
            <a:off x="6162411" y="123936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6162411" y="3803177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5"/>
                </a:lnTo>
                <a:lnTo>
                  <a:pt x="0" y="30665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6162411" y="6716240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19" y="0"/>
                </a:lnTo>
                <a:lnTo>
                  <a:pt x="5772319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 rot="-852819">
            <a:off x="1455292" y="2146185"/>
            <a:ext cx="2623019" cy="2716875"/>
          </a:xfrm>
          <a:custGeom>
            <a:avLst/>
            <a:gdLst/>
            <a:ahLst/>
            <a:cxnLst/>
            <a:rect l="l" t="t" r="r" b="b"/>
            <a:pathLst>
              <a:path w="2623019" h="2716875">
                <a:moveTo>
                  <a:pt x="0" y="0"/>
                </a:moveTo>
                <a:lnTo>
                  <a:pt x="2623020" y="0"/>
                </a:lnTo>
                <a:lnTo>
                  <a:pt x="2623020" y="2716875"/>
                </a:lnTo>
                <a:lnTo>
                  <a:pt x="0" y="27168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15658269" y="5667984"/>
            <a:ext cx="1601031" cy="4114800"/>
          </a:xfrm>
          <a:custGeom>
            <a:avLst/>
            <a:gdLst/>
            <a:ahLst/>
            <a:cxnLst/>
            <a:rect l="l" t="t" r="r" b="b"/>
            <a:pathLst>
              <a:path w="1601031" h="4114800">
                <a:moveTo>
                  <a:pt x="0" y="0"/>
                </a:moveTo>
                <a:lnTo>
                  <a:pt x="1601031" y="0"/>
                </a:lnTo>
                <a:lnTo>
                  <a:pt x="160103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6385361" y="1953356"/>
            <a:ext cx="5326419" cy="1464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00" dirty="0">
                <a:solidFill>
                  <a:srgbClr val="FFFFFF"/>
                </a:solidFill>
                <a:latin typeface="Planer"/>
              </a:rPr>
              <a:t>A) Yes-I listen and take </a:t>
            </a:r>
            <a:endParaRPr lang="en-US" sz="4218">
              <a:solidFill>
                <a:srgbClr val="FFFFFF"/>
              </a:solidFill>
              <a:latin typeface="Planer"/>
            </a:endParaRP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00" dirty="0">
                <a:solidFill>
                  <a:srgbClr val="FFFFFF"/>
                </a:solidFill>
                <a:latin typeface="Planer"/>
              </a:rPr>
              <a:t>lots of notes</a:t>
            </a:r>
            <a:endParaRPr lang="en-US" dirty="0"/>
          </a:p>
        </p:txBody>
      </p:sp>
      <p:sp>
        <p:nvSpPr>
          <p:cNvPr id="13" name="TextBox 13"/>
          <p:cNvSpPr txBox="1"/>
          <p:nvPr/>
        </p:nvSpPr>
        <p:spPr>
          <a:xfrm>
            <a:off x="6247918" y="4620810"/>
            <a:ext cx="5601664" cy="1459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23"/>
              </a:lnSpc>
            </a:pPr>
            <a:r>
              <a:rPr lang="en-US" sz="4159">
                <a:solidFill>
                  <a:srgbClr val="FFFFFF"/>
                </a:solidFill>
                <a:latin typeface="Planer"/>
              </a:rPr>
              <a:t>B) Sometimes-it depends </a:t>
            </a:r>
          </a:p>
          <a:p>
            <a:pPr algn="ctr">
              <a:lnSpc>
                <a:spcPts val="5823"/>
              </a:lnSpc>
              <a:spcBef>
                <a:spcPct val="0"/>
              </a:spcBef>
            </a:pPr>
            <a:r>
              <a:rPr lang="en-US" sz="4159">
                <a:solidFill>
                  <a:srgbClr val="FFFFFF"/>
                </a:solidFill>
                <a:latin typeface="Planer"/>
              </a:rPr>
              <a:t>on the task and subject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629240" y="7467271"/>
            <a:ext cx="4837728" cy="1478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</a:pPr>
            <a:r>
              <a:rPr lang="en-US" sz="4218">
                <a:solidFill>
                  <a:srgbClr val="FFFFFF"/>
                </a:solidFill>
                <a:latin typeface="Planer"/>
              </a:rPr>
              <a:t>C) Never- I get bored </a:t>
            </a:r>
          </a:p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and my mind wanders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1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6544652"/>
            <a:ext cx="3759320" cy="3742348"/>
            <a:chOff x="0" y="0"/>
            <a:chExt cx="6350000" cy="63398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10800000">
            <a:off x="14528680" y="0"/>
            <a:ext cx="3759320" cy="3742348"/>
            <a:chOff x="0" y="0"/>
            <a:chExt cx="6350000" cy="63398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39840"/>
            </a:xfrm>
            <a:custGeom>
              <a:avLst/>
              <a:gdLst/>
              <a:ahLst/>
              <a:cxnLst/>
              <a:rect l="l" t="t" r="r" b="b"/>
              <a:pathLst>
                <a:path w="6350000" h="6339840">
                  <a:moveTo>
                    <a:pt x="6350000" y="6339840"/>
                  </a:moveTo>
                  <a:lnTo>
                    <a:pt x="0" y="6339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94"/>
            </a:solid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6" name="Freeform 6"/>
          <p:cNvSpPr/>
          <p:nvPr/>
        </p:nvSpPr>
        <p:spPr>
          <a:xfrm>
            <a:off x="6045320" y="1286990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4"/>
                </a:lnTo>
                <a:lnTo>
                  <a:pt x="0" y="3066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6045320" y="6976315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5"/>
                </a:lnTo>
                <a:lnTo>
                  <a:pt x="0" y="30665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6045320" y="4070009"/>
            <a:ext cx="5772319" cy="3066545"/>
          </a:xfrm>
          <a:custGeom>
            <a:avLst/>
            <a:gdLst/>
            <a:ahLst/>
            <a:cxnLst/>
            <a:rect l="l" t="t" r="r" b="b"/>
            <a:pathLst>
              <a:path w="5772319" h="3066545">
                <a:moveTo>
                  <a:pt x="0" y="0"/>
                </a:moveTo>
                <a:lnTo>
                  <a:pt x="5772320" y="0"/>
                </a:lnTo>
                <a:lnTo>
                  <a:pt x="5772320" y="3066545"/>
                </a:lnTo>
                <a:lnTo>
                  <a:pt x="0" y="30665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 rot="-1028368">
            <a:off x="1131770" y="1552967"/>
            <a:ext cx="2208381" cy="3177526"/>
          </a:xfrm>
          <a:custGeom>
            <a:avLst/>
            <a:gdLst/>
            <a:ahLst/>
            <a:cxnLst/>
            <a:rect l="l" t="t" r="r" b="b"/>
            <a:pathLst>
              <a:path w="2208381" h="3177526">
                <a:moveTo>
                  <a:pt x="0" y="0"/>
                </a:moveTo>
                <a:lnTo>
                  <a:pt x="2208381" y="0"/>
                </a:lnTo>
                <a:lnTo>
                  <a:pt x="2208381" y="3177527"/>
                </a:lnTo>
                <a:lnTo>
                  <a:pt x="0" y="317752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4243185" y="257473"/>
            <a:ext cx="9376590" cy="7712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500">
                <a:solidFill>
                  <a:srgbClr val="369694"/>
                </a:solidFill>
                <a:latin typeface="Planer"/>
              </a:rPr>
              <a:t>What do you find easiest to remember?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873521" y="2413068"/>
            <a:ext cx="2115917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A) Books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984521" y="5196088"/>
            <a:ext cx="3893917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B) Song Lyrics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615482" y="8008632"/>
            <a:ext cx="4631996" cy="728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06"/>
              </a:lnSpc>
              <a:spcBef>
                <a:spcPct val="0"/>
              </a:spcBef>
            </a:pPr>
            <a:r>
              <a:rPr lang="en-US" sz="4218">
                <a:solidFill>
                  <a:srgbClr val="FFFFFF"/>
                </a:solidFill>
                <a:latin typeface="Planer"/>
              </a:rPr>
              <a:t>C) Tv shows or Films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160D618096954EB4A29A9A27F4E6FD" ma:contentTypeVersion="18" ma:contentTypeDescription="Create a new document." ma:contentTypeScope="" ma:versionID="adade9cdb4b822530262cfaa61557c26">
  <xsd:schema xmlns:xsd="http://www.w3.org/2001/XMLSchema" xmlns:xs="http://www.w3.org/2001/XMLSchema" xmlns:p="http://schemas.microsoft.com/office/2006/metadata/properties" xmlns:ns2="03544d34-abbf-4a13-9dbc-9d5167fe99fb" xmlns:ns3="50e51e41-3b60-4674-ba63-b2e4a0a23144" targetNamespace="http://schemas.microsoft.com/office/2006/metadata/properties" ma:root="true" ma:fieldsID="4471eba5ae875d264279a2c4006820c7" ns2:_="" ns3:_="">
    <xsd:import namespace="03544d34-abbf-4a13-9dbc-9d5167fe99fb"/>
    <xsd:import namespace="50e51e41-3b60-4674-ba63-b2e4a0a2314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544d34-abbf-4a13-9dbc-9d5167fe99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3b4e7a9-4921-4884-8ec2-23d386fa8e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e51e41-3b60-4674-ba63-b2e4a0a23144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ec33f1a-8bfa-4938-9c14-c292800cf543}" ma:internalName="TaxCatchAll" ma:showField="CatchAllData" ma:web="50e51e41-3b60-4674-ba63-b2e4a0a231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3544d34-abbf-4a13-9dbc-9d5167fe99fb">
      <Terms xmlns="http://schemas.microsoft.com/office/infopath/2007/PartnerControls"/>
    </lcf76f155ced4ddcb4097134ff3c332f>
    <TaxCatchAll xmlns="50e51e41-3b60-4674-ba63-b2e4a0a23144" xsi:nil="true"/>
  </documentManagement>
</p:properties>
</file>

<file path=customXml/itemProps1.xml><?xml version="1.0" encoding="utf-8"?>
<ds:datastoreItem xmlns:ds="http://schemas.openxmlformats.org/officeDocument/2006/customXml" ds:itemID="{81CD2857-C915-4BAC-8CB0-0BDFBB1C6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544d34-abbf-4a13-9dbc-9d5167fe99fb"/>
    <ds:schemaRef ds:uri="50e51e41-3b60-4674-ba63-b2e4a0a2314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38A8E29-BBC8-4EB8-A839-5B3FF6105E3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88CA93-6385-4610-B5D8-CD8A2852AE5C}">
  <ds:schemaRefs>
    <ds:schemaRef ds:uri="http://schemas.microsoft.com/office/2006/metadata/properties"/>
    <ds:schemaRef ds:uri="http://schemas.microsoft.com/office/infopath/2007/PartnerControls"/>
    <ds:schemaRef ds:uri="03544d34-abbf-4a13-9dbc-9d5167fe99fb"/>
    <ds:schemaRef ds:uri="50e51e41-3b60-4674-ba63-b2e4a0a2314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1077</Words>
  <Application>Microsoft Office PowerPoint</Application>
  <PresentationFormat>Custom</PresentationFormat>
  <Paragraphs>200</Paragraphs>
  <Slides>28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Planer</vt:lpstr>
      <vt:lpstr>Arial</vt:lpstr>
      <vt:lpstr>Europa-Bold</vt:lpstr>
      <vt:lpstr>Planer 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Revision Techniques</dc:title>
  <dc:creator>ARMSTRONG, HOPE O.</dc:creator>
  <cp:lastModifiedBy>ARMSTRONG, HOPE O.</cp:lastModifiedBy>
  <cp:revision>30</cp:revision>
  <dcterms:created xsi:type="dcterms:W3CDTF">2006-08-16T00:00:00Z</dcterms:created>
  <dcterms:modified xsi:type="dcterms:W3CDTF">2024-05-01T10:23:54Z</dcterms:modified>
  <dc:identifier>DAF9h1uc6MU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0x01010032160D618096954EB4A29A9A27F4E6FD</vt:lpwstr>
  </property>
  <property fmtid="{D5CDD505-2E9C-101B-9397-08002B2CF9AE}" pid="3" name="MediaServiceImageTags">
    <vt:lpwstr/>
  </property>
</Properties>
</file>